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83E7E-5360-41A8-A1FC-F8D3376BB05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D55110-1793-4DAB-B468-9465E33E4C78}">
      <dgm:prSet phldrT="[Текст]" custT="1"/>
      <dgm:spPr/>
      <dgm:t>
        <a:bodyPr/>
        <a:lstStyle/>
        <a:p>
          <a:r>
            <a:rPr lang="ru-RU" sz="2000" b="1" i="0" dirty="0" smtClean="0"/>
            <a:t>За запасами </a:t>
          </a:r>
          <a:endParaRPr lang="ru-RU" sz="2000" dirty="0"/>
        </a:p>
      </dgm:t>
    </dgm:pt>
    <dgm:pt modelId="{4CA69401-D113-4581-8DA1-4C5E2DE9A573}" type="parTrans" cxnId="{2C85930E-AB08-437C-9082-D9D2116675C5}">
      <dgm:prSet/>
      <dgm:spPr/>
      <dgm:t>
        <a:bodyPr/>
        <a:lstStyle/>
        <a:p>
          <a:endParaRPr lang="ru-RU"/>
        </a:p>
      </dgm:t>
    </dgm:pt>
    <dgm:pt modelId="{84E520F2-5830-4BF6-953D-317E82B99AA4}" type="sibTrans" cxnId="{2C85930E-AB08-437C-9082-D9D2116675C5}">
      <dgm:prSet/>
      <dgm:spPr/>
      <dgm:t>
        <a:bodyPr/>
        <a:lstStyle/>
        <a:p>
          <a:endParaRPr lang="ru-RU"/>
        </a:p>
      </dgm:t>
    </dgm:pt>
    <dgm:pt modelId="{EF66D98A-DFDF-4095-986D-D89E6B0BC356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невідтворювану</a:t>
          </a:r>
          <a:endParaRPr lang="ru-RU" dirty="0"/>
        </a:p>
      </dgm:t>
    </dgm:pt>
    <dgm:pt modelId="{8C282B91-BB6A-4DC4-9E5B-3EA67397971D}" type="parTrans" cxnId="{D7FD8E88-B1C0-47D1-9E6D-46C07A027108}">
      <dgm:prSet/>
      <dgm:spPr/>
      <dgm:t>
        <a:bodyPr/>
        <a:lstStyle/>
        <a:p>
          <a:endParaRPr lang="ru-RU"/>
        </a:p>
      </dgm:t>
    </dgm:pt>
    <dgm:pt modelId="{D8E0B7B5-FE06-40AA-8F0A-A101566EB0D5}" type="sibTrans" cxnId="{D7FD8E88-B1C0-47D1-9E6D-46C07A027108}">
      <dgm:prSet/>
      <dgm:spPr/>
      <dgm:t>
        <a:bodyPr/>
        <a:lstStyle/>
        <a:p>
          <a:endParaRPr lang="ru-RU"/>
        </a:p>
      </dgm:t>
    </dgm:pt>
    <dgm:pt modelId="{B44B4EE5-E77E-4F37-945F-EE7F3F1DF5BD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відтворювану</a:t>
          </a:r>
          <a:endParaRPr lang="ru-RU" dirty="0"/>
        </a:p>
      </dgm:t>
    </dgm:pt>
    <dgm:pt modelId="{0CABBCCC-3A75-4AD8-A08B-6D7FAB47798C}" type="parTrans" cxnId="{0373FDE4-60EE-43B5-9BC0-EAE7B0CD88F0}">
      <dgm:prSet/>
      <dgm:spPr/>
      <dgm:t>
        <a:bodyPr/>
        <a:lstStyle/>
        <a:p>
          <a:endParaRPr lang="ru-RU"/>
        </a:p>
      </dgm:t>
    </dgm:pt>
    <dgm:pt modelId="{698C68DF-90D2-4D1E-896A-BA2FAE1DB27F}" type="sibTrans" cxnId="{0373FDE4-60EE-43B5-9BC0-EAE7B0CD88F0}">
      <dgm:prSet/>
      <dgm:spPr/>
      <dgm:t>
        <a:bodyPr/>
        <a:lstStyle/>
        <a:p>
          <a:endParaRPr lang="ru-RU"/>
        </a:p>
      </dgm:t>
    </dgm:pt>
    <dgm:pt modelId="{09B62395-CA0C-47B4-870D-949243EC219B}">
      <dgm:prSet phldrT="[Текст]" custT="1"/>
      <dgm:spPr/>
      <dgm:t>
        <a:bodyPr/>
        <a:lstStyle/>
        <a:p>
          <a:r>
            <a:rPr lang="ru-RU" sz="1200" b="0" i="0" dirty="0" smtClean="0"/>
            <a:t>За </a:t>
          </a:r>
          <a:r>
            <a:rPr lang="ru-RU" sz="1200" b="0" i="0" dirty="0" err="1" smtClean="0"/>
            <a:t>агрегатним</a:t>
          </a:r>
          <a:r>
            <a:rPr lang="ru-RU" sz="1200" b="0" i="0" dirty="0" smtClean="0"/>
            <a:t> станом</a:t>
          </a:r>
          <a:endParaRPr lang="ru-RU" sz="1200" dirty="0"/>
        </a:p>
      </dgm:t>
    </dgm:pt>
    <dgm:pt modelId="{42487F2A-7380-4372-A452-A48D958EAF84}" type="parTrans" cxnId="{1F82485B-CF74-4081-8DE0-A999BE7C681D}">
      <dgm:prSet/>
      <dgm:spPr/>
      <dgm:t>
        <a:bodyPr/>
        <a:lstStyle/>
        <a:p>
          <a:endParaRPr lang="ru-RU"/>
        </a:p>
      </dgm:t>
    </dgm:pt>
    <dgm:pt modelId="{7F1F99D7-6F81-4D75-A6A6-CCF9CD0DAD0E}" type="sibTrans" cxnId="{1F82485B-CF74-4081-8DE0-A999BE7C681D}">
      <dgm:prSet/>
      <dgm:spPr/>
      <dgm:t>
        <a:bodyPr/>
        <a:lstStyle/>
        <a:p>
          <a:endParaRPr lang="ru-RU"/>
        </a:p>
      </dgm:t>
    </dgm:pt>
    <dgm:pt modelId="{0D83C24A-D7B8-45AD-B2A1-3D41DCB04012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тверду</a:t>
          </a:r>
          <a:r>
            <a:rPr lang="ru-RU" b="1" i="1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dirty="0"/>
        </a:p>
      </dgm:t>
    </dgm:pt>
    <dgm:pt modelId="{A98CEBBB-8288-4E22-81A6-5C4DFB425989}" type="parTrans" cxnId="{7AE20FDF-B635-42ED-A26C-E8EAD6E4F869}">
      <dgm:prSet/>
      <dgm:spPr/>
      <dgm:t>
        <a:bodyPr/>
        <a:lstStyle/>
        <a:p>
          <a:endParaRPr lang="ru-RU"/>
        </a:p>
      </dgm:t>
    </dgm:pt>
    <dgm:pt modelId="{B8D3C38B-819F-48D1-BB3D-FF179A01D91C}" type="sibTrans" cxnId="{7AE20FDF-B635-42ED-A26C-E8EAD6E4F869}">
      <dgm:prSet/>
      <dgm:spPr/>
      <dgm:t>
        <a:bodyPr/>
        <a:lstStyle/>
        <a:p>
          <a:endParaRPr lang="ru-RU"/>
        </a:p>
      </dgm:t>
    </dgm:pt>
    <dgm:pt modelId="{E0137E45-35E6-43E2-BE85-B7C38C027F7E}">
      <dgm:prSet phldrT="[Текст]"/>
      <dgm:spPr/>
      <dgm:t>
        <a:bodyPr/>
        <a:lstStyle/>
        <a:p>
          <a:r>
            <a:rPr lang="uk-UA" b="1" i="1" dirty="0" smtClean="0">
              <a:solidFill>
                <a:srgbClr val="000000"/>
              </a:solidFill>
              <a:effectLst/>
              <a:latin typeface="Times New Roman"/>
            </a:rPr>
            <a:t>р</a:t>
          </a:r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ідку</a:t>
          </a:r>
          <a:endParaRPr lang="ru-RU" dirty="0"/>
        </a:p>
      </dgm:t>
    </dgm:pt>
    <dgm:pt modelId="{26FF2A7F-78D3-471E-9386-A135A9EABF3F}" type="parTrans" cxnId="{E6E5F4D0-384F-468B-B128-C65618F36557}">
      <dgm:prSet/>
      <dgm:spPr/>
      <dgm:t>
        <a:bodyPr/>
        <a:lstStyle/>
        <a:p>
          <a:endParaRPr lang="ru-RU"/>
        </a:p>
      </dgm:t>
    </dgm:pt>
    <dgm:pt modelId="{1BAF011D-95ED-400C-83C3-2A34965DB381}" type="sibTrans" cxnId="{E6E5F4D0-384F-468B-B128-C65618F36557}">
      <dgm:prSet/>
      <dgm:spPr/>
      <dgm:t>
        <a:bodyPr/>
        <a:lstStyle/>
        <a:p>
          <a:endParaRPr lang="ru-RU"/>
        </a:p>
      </dgm:t>
    </dgm:pt>
    <dgm:pt modelId="{F3DBD75F-EFA1-4A94-81E5-E16AA5E62A69}">
      <dgm:prSet phldrT="[Текст]"/>
      <dgm:spPr/>
      <dgm:t>
        <a:bodyPr/>
        <a:lstStyle/>
        <a:p>
          <a:r>
            <a:rPr lang="uk-UA" dirty="0" smtClean="0"/>
            <a:t>За хімічним складом</a:t>
          </a:r>
          <a:endParaRPr lang="ru-RU" dirty="0"/>
        </a:p>
      </dgm:t>
    </dgm:pt>
    <dgm:pt modelId="{7E70AE72-C2EA-4AC4-885C-DF2B7C41D604}" type="parTrans" cxnId="{40771106-5CA7-4E14-9A64-B16BB4308897}">
      <dgm:prSet/>
      <dgm:spPr/>
      <dgm:t>
        <a:bodyPr/>
        <a:lstStyle/>
        <a:p>
          <a:endParaRPr lang="ru-RU"/>
        </a:p>
      </dgm:t>
    </dgm:pt>
    <dgm:pt modelId="{E1EA45F8-FED6-46BD-ADA1-CCB6CAE88250}" type="sibTrans" cxnId="{40771106-5CA7-4E14-9A64-B16BB4308897}">
      <dgm:prSet/>
      <dgm:spPr/>
      <dgm:t>
        <a:bodyPr/>
        <a:lstStyle/>
        <a:p>
          <a:endParaRPr lang="ru-RU"/>
        </a:p>
      </dgm:t>
    </dgm:pt>
    <dgm:pt modelId="{6D65CD30-6883-4118-ACC6-D527ADEC7BB8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неорганічна</a:t>
          </a:r>
          <a:endParaRPr lang="ru-RU" dirty="0"/>
        </a:p>
      </dgm:t>
    </dgm:pt>
    <dgm:pt modelId="{0EFFC7A1-E93F-4257-A9A7-7AD109BF9FCC}" type="parTrans" cxnId="{6D9A8A92-9C00-4411-95A1-3408E928612A}">
      <dgm:prSet/>
      <dgm:spPr/>
      <dgm:t>
        <a:bodyPr/>
        <a:lstStyle/>
        <a:p>
          <a:endParaRPr lang="ru-RU"/>
        </a:p>
      </dgm:t>
    </dgm:pt>
    <dgm:pt modelId="{C0BDA11C-709C-4FBA-A93A-856B0EA172E4}" type="sibTrans" cxnId="{6D9A8A92-9C00-4411-95A1-3408E928612A}">
      <dgm:prSet/>
      <dgm:spPr/>
      <dgm:t>
        <a:bodyPr/>
        <a:lstStyle/>
        <a:p>
          <a:endParaRPr lang="ru-RU"/>
        </a:p>
      </dgm:t>
    </dgm:pt>
    <dgm:pt modelId="{95ABBA5F-B843-4F2A-BFE9-0B445B116D89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органічна</a:t>
          </a:r>
          <a:r>
            <a:rPr lang="ru-RU" b="1" i="1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dirty="0"/>
        </a:p>
      </dgm:t>
    </dgm:pt>
    <dgm:pt modelId="{238B7866-F2C0-4A1F-999F-A0D4B29F02BC}" type="parTrans" cxnId="{400B777B-C7E3-49E4-AEF0-579D9B1CAB26}">
      <dgm:prSet/>
      <dgm:spPr/>
      <dgm:t>
        <a:bodyPr/>
        <a:lstStyle/>
        <a:p>
          <a:endParaRPr lang="ru-RU"/>
        </a:p>
      </dgm:t>
    </dgm:pt>
    <dgm:pt modelId="{A5A1E092-5BB6-461E-A6C6-DECC70D4EC46}" type="sibTrans" cxnId="{400B777B-C7E3-49E4-AEF0-579D9B1CAB26}">
      <dgm:prSet/>
      <dgm:spPr/>
      <dgm:t>
        <a:bodyPr/>
        <a:lstStyle/>
        <a:p>
          <a:endParaRPr lang="ru-RU"/>
        </a:p>
      </dgm:t>
    </dgm:pt>
    <dgm:pt modelId="{AB56ECCC-8C27-4C6F-B731-0F5E0BD15E81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000000"/>
              </a:solidFill>
              <a:effectLst/>
              <a:latin typeface="Times New Roman"/>
            </a:rPr>
            <a:t>газоподібну</a:t>
          </a:r>
          <a:r>
            <a:rPr lang="ru-RU" b="1" i="1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dirty="0"/>
        </a:p>
      </dgm:t>
    </dgm:pt>
    <dgm:pt modelId="{99084240-C296-471B-9979-4FFBF9ED18E6}" type="parTrans" cxnId="{658EECBB-2E22-407C-BCCF-BE2C266E97D4}">
      <dgm:prSet/>
      <dgm:spPr/>
      <dgm:t>
        <a:bodyPr/>
        <a:lstStyle/>
        <a:p>
          <a:endParaRPr lang="ru-RU"/>
        </a:p>
      </dgm:t>
    </dgm:pt>
    <dgm:pt modelId="{10360B89-2569-4A8B-86C0-3CEEC1BF9A40}" type="sibTrans" cxnId="{658EECBB-2E22-407C-BCCF-BE2C266E97D4}">
      <dgm:prSet/>
      <dgm:spPr/>
      <dgm:t>
        <a:bodyPr/>
        <a:lstStyle/>
        <a:p>
          <a:endParaRPr lang="ru-RU"/>
        </a:p>
      </dgm:t>
    </dgm:pt>
    <dgm:pt modelId="{961717FC-277E-4ADB-A208-DCF1FDA79690}">
      <dgm:prSet/>
      <dgm:spPr/>
      <dgm:t>
        <a:bodyPr/>
        <a:lstStyle/>
        <a:p>
          <a:r>
            <a:rPr lang="ru-RU" b="0" i="0" dirty="0" smtClean="0"/>
            <a:t>за генезисом (</a:t>
          </a:r>
          <a:r>
            <a:rPr lang="ru-RU" b="0" i="0" dirty="0" err="1" smtClean="0"/>
            <a:t>утворенням</a:t>
          </a:r>
          <a:r>
            <a:rPr lang="ru-RU" b="0" i="0" dirty="0" smtClean="0"/>
            <a:t>)</a:t>
          </a:r>
          <a:endParaRPr lang="ru-RU" dirty="0"/>
        </a:p>
      </dgm:t>
    </dgm:pt>
    <dgm:pt modelId="{23618F04-9A0E-4FD6-90E0-6795586CEA8A}" type="parTrans" cxnId="{38EF8D86-3D53-4A86-9F7F-5A0D6C980E3D}">
      <dgm:prSet/>
      <dgm:spPr/>
      <dgm:t>
        <a:bodyPr/>
        <a:lstStyle/>
        <a:p>
          <a:endParaRPr lang="ru-RU"/>
        </a:p>
      </dgm:t>
    </dgm:pt>
    <dgm:pt modelId="{95D2C68A-A56E-4618-B89C-3A6234CC195A}" type="sibTrans" cxnId="{38EF8D86-3D53-4A86-9F7F-5A0D6C980E3D}">
      <dgm:prSet/>
      <dgm:spPr/>
      <dgm:t>
        <a:bodyPr/>
        <a:lstStyle/>
        <a:p>
          <a:endParaRPr lang="ru-RU"/>
        </a:p>
      </dgm:t>
    </dgm:pt>
    <dgm:pt modelId="{64344644-4A7A-4B88-8FFB-9D8C34FC48DF}">
      <dgm:prSet/>
      <dgm:spPr/>
      <dgm:t>
        <a:bodyPr/>
        <a:lstStyle/>
        <a:p>
          <a:r>
            <a:rPr lang="ru-RU" b="1" i="1" smtClean="0"/>
            <a:t>первинну </a:t>
          </a:r>
          <a:r>
            <a:rPr lang="ru-RU" b="0" i="0" smtClean="0"/>
            <a:t>(природну),</a:t>
          </a:r>
          <a:endParaRPr lang="ru-RU"/>
        </a:p>
      </dgm:t>
    </dgm:pt>
    <dgm:pt modelId="{363D7380-2BBD-40E0-B8D1-5C4F33A92A6C}" type="parTrans" cxnId="{2C0448D5-3C47-42FA-95D9-0D8DCFF11AB1}">
      <dgm:prSet/>
      <dgm:spPr/>
      <dgm:t>
        <a:bodyPr/>
        <a:lstStyle/>
        <a:p>
          <a:endParaRPr lang="ru-RU"/>
        </a:p>
      </dgm:t>
    </dgm:pt>
    <dgm:pt modelId="{5A8A6678-3DDD-4704-8DD6-EFB7CB3F167E}" type="sibTrans" cxnId="{2C0448D5-3C47-42FA-95D9-0D8DCFF11AB1}">
      <dgm:prSet/>
      <dgm:spPr/>
      <dgm:t>
        <a:bodyPr/>
        <a:lstStyle/>
        <a:p>
          <a:endParaRPr lang="ru-RU"/>
        </a:p>
      </dgm:t>
    </dgm:pt>
    <dgm:pt modelId="{51793166-0815-4A63-B1F7-F90F544FC1AE}">
      <dgm:prSet/>
      <dgm:spPr/>
      <dgm:t>
        <a:bodyPr/>
        <a:lstStyle/>
        <a:p>
          <a:r>
            <a:rPr lang="ru-RU" b="1" i="1" smtClean="0"/>
            <a:t>штучну</a:t>
          </a:r>
          <a:endParaRPr lang="ru-RU"/>
        </a:p>
      </dgm:t>
    </dgm:pt>
    <dgm:pt modelId="{0DCB4A45-4437-4C58-85C3-17705385B687}" type="parTrans" cxnId="{4B947884-6427-4301-9368-9E232DAD955C}">
      <dgm:prSet/>
      <dgm:spPr/>
      <dgm:t>
        <a:bodyPr/>
        <a:lstStyle/>
        <a:p>
          <a:endParaRPr lang="ru-RU"/>
        </a:p>
      </dgm:t>
    </dgm:pt>
    <dgm:pt modelId="{4B9E2726-743B-42D3-A12E-F789373A204B}" type="sibTrans" cxnId="{4B947884-6427-4301-9368-9E232DAD955C}">
      <dgm:prSet/>
      <dgm:spPr/>
      <dgm:t>
        <a:bodyPr/>
        <a:lstStyle/>
        <a:p>
          <a:endParaRPr lang="ru-RU"/>
        </a:p>
      </dgm:t>
    </dgm:pt>
    <dgm:pt modelId="{A30C52F9-BB96-4292-A290-0DB9BB948E04}">
      <dgm:prSet/>
      <dgm:spPr/>
      <dgm:t>
        <a:bodyPr/>
        <a:lstStyle/>
        <a:p>
          <a:r>
            <a:rPr lang="ru-RU" b="1" i="1" smtClean="0"/>
            <a:t>вторинну</a:t>
          </a:r>
          <a:endParaRPr lang="ru-RU"/>
        </a:p>
      </dgm:t>
    </dgm:pt>
    <dgm:pt modelId="{0D0AA078-84BE-431D-97C1-6560A617C4B3}" type="parTrans" cxnId="{3194D92D-0075-4127-A180-2A23E8BF846E}">
      <dgm:prSet/>
      <dgm:spPr/>
      <dgm:t>
        <a:bodyPr/>
        <a:lstStyle/>
        <a:p>
          <a:endParaRPr lang="ru-RU"/>
        </a:p>
      </dgm:t>
    </dgm:pt>
    <dgm:pt modelId="{3A783638-A852-46FD-9487-47E1E443DA48}" type="sibTrans" cxnId="{3194D92D-0075-4127-A180-2A23E8BF846E}">
      <dgm:prSet/>
      <dgm:spPr/>
      <dgm:t>
        <a:bodyPr/>
        <a:lstStyle/>
        <a:p>
          <a:endParaRPr lang="ru-RU"/>
        </a:p>
      </dgm:t>
    </dgm:pt>
    <dgm:pt modelId="{9CB5EB0A-C7EE-44D4-BD74-BAE65370B627}" type="pres">
      <dgm:prSet presAssocID="{27083E7E-5360-41A8-A1FC-F8D3376BB0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DA058F-4001-4E88-8546-C2B6771A6AEE}" type="pres">
      <dgm:prSet presAssocID="{E3D55110-1793-4DAB-B468-9465E33E4C78}" presName="composite" presStyleCnt="0"/>
      <dgm:spPr/>
    </dgm:pt>
    <dgm:pt modelId="{1A287911-AC91-4DEF-8D22-327C554BBF21}" type="pres">
      <dgm:prSet presAssocID="{E3D55110-1793-4DAB-B468-9465E33E4C78}" presName="parTx" presStyleLbl="alignNode1" presStyleIdx="0" presStyleCnt="4" custLinFactY="-174759" custLinFactNeighborX="-3481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45C80-B5D0-44A6-BCCB-CC82B96B0334}" type="pres">
      <dgm:prSet presAssocID="{E3D55110-1793-4DAB-B468-9465E33E4C78}" presName="desTx" presStyleLbl="alignAccFollowNode1" presStyleIdx="0" presStyleCnt="4" custLinFactY="-2000000" custLinFactNeighborX="-3481" custLinFactNeighborY="-2071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6EA03-472A-41CB-A743-3F2F73B7D1B7}" type="pres">
      <dgm:prSet presAssocID="{84E520F2-5830-4BF6-953D-317E82B99AA4}" presName="space" presStyleCnt="0"/>
      <dgm:spPr/>
    </dgm:pt>
    <dgm:pt modelId="{13999E85-19BF-415A-94BB-939E0A1F2381}" type="pres">
      <dgm:prSet presAssocID="{09B62395-CA0C-47B4-870D-949243EC219B}" presName="composite" presStyleCnt="0"/>
      <dgm:spPr/>
    </dgm:pt>
    <dgm:pt modelId="{367611C7-53FE-4A0A-8632-6AC24FF23733}" type="pres">
      <dgm:prSet presAssocID="{09B62395-CA0C-47B4-870D-949243EC219B}" presName="parTx" presStyleLbl="alignNode1" presStyleIdx="1" presStyleCnt="4" custLinFactY="-58914" custLinFactNeighborX="-743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6B2A-3419-496F-B021-406E5C4FCEB3}" type="pres">
      <dgm:prSet presAssocID="{09B62395-CA0C-47B4-870D-949243EC219B}" presName="desTx" presStyleLbl="alignAccFollowNode1" presStyleIdx="1" presStyleCnt="4" custLinFactY="-700000" custLinFactNeighborX="-5240" custLinFactNeighborY="-77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6BFC5-3830-48C3-BA8F-C8099424C621}" type="pres">
      <dgm:prSet presAssocID="{7F1F99D7-6F81-4D75-A6A6-CCF9CD0DAD0E}" presName="space" presStyleCnt="0"/>
      <dgm:spPr/>
    </dgm:pt>
    <dgm:pt modelId="{29C0B4BB-5D00-4FFD-9FE2-9220930CF34D}" type="pres">
      <dgm:prSet presAssocID="{F3DBD75F-EFA1-4A94-81E5-E16AA5E62A69}" presName="composite" presStyleCnt="0"/>
      <dgm:spPr/>
    </dgm:pt>
    <dgm:pt modelId="{983C9F77-2AE7-4507-B372-AC3D9D6B2816}" type="pres">
      <dgm:prSet presAssocID="{F3DBD75F-EFA1-4A94-81E5-E16AA5E62A69}" presName="parTx" presStyleLbl="alignNode1" presStyleIdx="2" presStyleCnt="4" custLinFactNeighborX="-3130" custLinFactNeighborY="94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1D533-3DCD-4AA9-BDA5-1B6D968D3270}" type="pres">
      <dgm:prSet presAssocID="{F3DBD75F-EFA1-4A94-81E5-E16AA5E62A69}" presName="desTx" presStyleLbl="alignAccFollowNode1" presStyleIdx="2" presStyleCnt="4" custLinFactY="1029044" custLinFactNeighborX="-3130" custLinFactNeighborY="1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D5489-13F7-4253-B333-288DDC72A275}" type="pres">
      <dgm:prSet presAssocID="{E1EA45F8-FED6-46BD-ADA1-CCB6CAE88250}" presName="space" presStyleCnt="0"/>
      <dgm:spPr/>
    </dgm:pt>
    <dgm:pt modelId="{55929C41-6DE7-4C37-A56A-24AA7C8E1C1F}" type="pres">
      <dgm:prSet presAssocID="{961717FC-277E-4ADB-A208-DCF1FDA79690}" presName="composite" presStyleCnt="0"/>
      <dgm:spPr/>
    </dgm:pt>
    <dgm:pt modelId="{AA472344-F7D9-4FB8-9293-8C1A48F59A55}" type="pres">
      <dgm:prSet presAssocID="{961717FC-277E-4ADB-A208-DCF1FDA79690}" presName="parTx" presStyleLbl="alignNode1" presStyleIdx="3" presStyleCnt="4" custLinFactY="169175" custLinFactNeighborX="-1019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48C6A-DB80-4CAD-A16C-A0E21D43F3F8}" type="pres">
      <dgm:prSet presAssocID="{961717FC-277E-4ADB-A208-DCF1FDA79690}" presName="desTx" presStyleLbl="alignAccFollowNode1" presStyleIdx="3" presStyleCnt="4" custLinFactY="2829442" custLinFactNeighborX="-1019" custLinFactNeighborY="29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3DAD33-70F9-4FFC-AD92-E82EAA8CA0C0}" type="presOf" srcId="{A30C52F9-BB96-4292-A290-0DB9BB948E04}" destId="{3FA48C6A-DB80-4CAD-A16C-A0E21D43F3F8}" srcOrd="0" destOrd="1" presId="urn:microsoft.com/office/officeart/2005/8/layout/hList1"/>
    <dgm:cxn modelId="{4B947884-6427-4301-9368-9E232DAD955C}" srcId="{961717FC-277E-4ADB-A208-DCF1FDA79690}" destId="{51793166-0815-4A63-B1F7-F90F544FC1AE}" srcOrd="2" destOrd="0" parTransId="{0DCB4A45-4437-4C58-85C3-17705385B687}" sibTransId="{4B9E2726-743B-42D3-A12E-F789373A204B}"/>
    <dgm:cxn modelId="{658EECBB-2E22-407C-BCCF-BE2C266E97D4}" srcId="{09B62395-CA0C-47B4-870D-949243EC219B}" destId="{AB56ECCC-8C27-4C6F-B731-0F5E0BD15E81}" srcOrd="2" destOrd="0" parTransId="{99084240-C296-471B-9979-4FFBF9ED18E6}" sibTransId="{10360B89-2569-4A8B-86C0-3CEEC1BF9A40}"/>
    <dgm:cxn modelId="{A64FE2A1-265D-4014-AFF7-7540A3C712F9}" type="presOf" srcId="{0D83C24A-D7B8-45AD-B2A1-3D41DCB04012}" destId="{43616B2A-3419-496F-B021-406E5C4FCEB3}" srcOrd="0" destOrd="0" presId="urn:microsoft.com/office/officeart/2005/8/layout/hList1"/>
    <dgm:cxn modelId="{C3ACA9E4-BAE8-431C-BAFC-D73A3F877CE6}" type="presOf" srcId="{E0137E45-35E6-43E2-BE85-B7C38C027F7E}" destId="{43616B2A-3419-496F-B021-406E5C4FCEB3}" srcOrd="0" destOrd="1" presId="urn:microsoft.com/office/officeart/2005/8/layout/hList1"/>
    <dgm:cxn modelId="{38EF8D86-3D53-4A86-9F7F-5A0D6C980E3D}" srcId="{27083E7E-5360-41A8-A1FC-F8D3376BB055}" destId="{961717FC-277E-4ADB-A208-DCF1FDA79690}" srcOrd="3" destOrd="0" parTransId="{23618F04-9A0E-4FD6-90E0-6795586CEA8A}" sibTransId="{95D2C68A-A56E-4618-B89C-3A6234CC195A}"/>
    <dgm:cxn modelId="{6D9A8A92-9C00-4411-95A1-3408E928612A}" srcId="{F3DBD75F-EFA1-4A94-81E5-E16AA5E62A69}" destId="{6D65CD30-6883-4118-ACC6-D527ADEC7BB8}" srcOrd="0" destOrd="0" parTransId="{0EFFC7A1-E93F-4257-A9A7-7AD109BF9FCC}" sibTransId="{C0BDA11C-709C-4FBA-A93A-856B0EA172E4}"/>
    <dgm:cxn modelId="{69EE5396-868F-4490-B851-2F98A58E3AC0}" type="presOf" srcId="{95ABBA5F-B843-4F2A-BFE9-0B445B116D89}" destId="{AA61D533-3DCD-4AA9-BDA5-1B6D968D3270}" srcOrd="0" destOrd="1" presId="urn:microsoft.com/office/officeart/2005/8/layout/hList1"/>
    <dgm:cxn modelId="{D7FD8E88-B1C0-47D1-9E6D-46C07A027108}" srcId="{E3D55110-1793-4DAB-B468-9465E33E4C78}" destId="{EF66D98A-DFDF-4095-986D-D89E6B0BC356}" srcOrd="0" destOrd="0" parTransId="{8C282B91-BB6A-4DC4-9E5B-3EA67397971D}" sibTransId="{D8E0B7B5-FE06-40AA-8F0A-A101566EB0D5}"/>
    <dgm:cxn modelId="{E6E5F4D0-384F-468B-B128-C65618F36557}" srcId="{09B62395-CA0C-47B4-870D-949243EC219B}" destId="{E0137E45-35E6-43E2-BE85-B7C38C027F7E}" srcOrd="1" destOrd="0" parTransId="{26FF2A7F-78D3-471E-9386-A135A9EABF3F}" sibTransId="{1BAF011D-95ED-400C-83C3-2A34965DB381}"/>
    <dgm:cxn modelId="{3194D92D-0075-4127-A180-2A23E8BF846E}" srcId="{961717FC-277E-4ADB-A208-DCF1FDA79690}" destId="{A30C52F9-BB96-4292-A290-0DB9BB948E04}" srcOrd="1" destOrd="0" parTransId="{0D0AA078-84BE-431D-97C1-6560A617C4B3}" sibTransId="{3A783638-A852-46FD-9487-47E1E443DA48}"/>
    <dgm:cxn modelId="{36ED923A-84CE-4D75-8539-33E9D28D19B9}" type="presOf" srcId="{961717FC-277E-4ADB-A208-DCF1FDA79690}" destId="{AA472344-F7D9-4FB8-9293-8C1A48F59A55}" srcOrd="0" destOrd="0" presId="urn:microsoft.com/office/officeart/2005/8/layout/hList1"/>
    <dgm:cxn modelId="{7AE20FDF-B635-42ED-A26C-E8EAD6E4F869}" srcId="{09B62395-CA0C-47B4-870D-949243EC219B}" destId="{0D83C24A-D7B8-45AD-B2A1-3D41DCB04012}" srcOrd="0" destOrd="0" parTransId="{A98CEBBB-8288-4E22-81A6-5C4DFB425989}" sibTransId="{B8D3C38B-819F-48D1-BB3D-FF179A01D91C}"/>
    <dgm:cxn modelId="{8C15A442-AF33-4854-B477-F596587809D1}" type="presOf" srcId="{F3DBD75F-EFA1-4A94-81E5-E16AA5E62A69}" destId="{983C9F77-2AE7-4507-B372-AC3D9D6B2816}" srcOrd="0" destOrd="0" presId="urn:microsoft.com/office/officeart/2005/8/layout/hList1"/>
    <dgm:cxn modelId="{7615AAE9-A097-4112-B637-A2B89CE7BD8E}" type="presOf" srcId="{E3D55110-1793-4DAB-B468-9465E33E4C78}" destId="{1A287911-AC91-4DEF-8D22-327C554BBF21}" srcOrd="0" destOrd="0" presId="urn:microsoft.com/office/officeart/2005/8/layout/hList1"/>
    <dgm:cxn modelId="{400B777B-C7E3-49E4-AEF0-579D9B1CAB26}" srcId="{F3DBD75F-EFA1-4A94-81E5-E16AA5E62A69}" destId="{95ABBA5F-B843-4F2A-BFE9-0B445B116D89}" srcOrd="1" destOrd="0" parTransId="{238B7866-F2C0-4A1F-999F-A0D4B29F02BC}" sibTransId="{A5A1E092-5BB6-461E-A6C6-DECC70D4EC46}"/>
    <dgm:cxn modelId="{07B7F8CF-2AEC-40D8-AD8E-6FBAFA1549AA}" type="presOf" srcId="{09B62395-CA0C-47B4-870D-949243EC219B}" destId="{367611C7-53FE-4A0A-8632-6AC24FF23733}" srcOrd="0" destOrd="0" presId="urn:microsoft.com/office/officeart/2005/8/layout/hList1"/>
    <dgm:cxn modelId="{4E5BD4BE-1EBE-4508-921B-8D950EFF16D1}" type="presOf" srcId="{EF66D98A-DFDF-4095-986D-D89E6B0BC356}" destId="{D0845C80-B5D0-44A6-BCCB-CC82B96B0334}" srcOrd="0" destOrd="0" presId="urn:microsoft.com/office/officeart/2005/8/layout/hList1"/>
    <dgm:cxn modelId="{7D50BFF9-5C43-4E72-9C6C-2A56EFE30F43}" type="presOf" srcId="{6D65CD30-6883-4118-ACC6-D527ADEC7BB8}" destId="{AA61D533-3DCD-4AA9-BDA5-1B6D968D3270}" srcOrd="0" destOrd="0" presId="urn:microsoft.com/office/officeart/2005/8/layout/hList1"/>
    <dgm:cxn modelId="{40771106-5CA7-4E14-9A64-B16BB4308897}" srcId="{27083E7E-5360-41A8-A1FC-F8D3376BB055}" destId="{F3DBD75F-EFA1-4A94-81E5-E16AA5E62A69}" srcOrd="2" destOrd="0" parTransId="{7E70AE72-C2EA-4AC4-885C-DF2B7C41D604}" sibTransId="{E1EA45F8-FED6-46BD-ADA1-CCB6CAE88250}"/>
    <dgm:cxn modelId="{1F82485B-CF74-4081-8DE0-A999BE7C681D}" srcId="{27083E7E-5360-41A8-A1FC-F8D3376BB055}" destId="{09B62395-CA0C-47B4-870D-949243EC219B}" srcOrd="1" destOrd="0" parTransId="{42487F2A-7380-4372-A452-A48D958EAF84}" sibTransId="{7F1F99D7-6F81-4D75-A6A6-CCF9CD0DAD0E}"/>
    <dgm:cxn modelId="{3DD967A5-57FC-431A-BB36-88DA35136D3B}" type="presOf" srcId="{64344644-4A7A-4B88-8FFB-9D8C34FC48DF}" destId="{3FA48C6A-DB80-4CAD-A16C-A0E21D43F3F8}" srcOrd="0" destOrd="0" presId="urn:microsoft.com/office/officeart/2005/8/layout/hList1"/>
    <dgm:cxn modelId="{2C0448D5-3C47-42FA-95D9-0D8DCFF11AB1}" srcId="{961717FC-277E-4ADB-A208-DCF1FDA79690}" destId="{64344644-4A7A-4B88-8FFB-9D8C34FC48DF}" srcOrd="0" destOrd="0" parTransId="{363D7380-2BBD-40E0-B8D1-5C4F33A92A6C}" sibTransId="{5A8A6678-3DDD-4704-8DD6-EFB7CB3F167E}"/>
    <dgm:cxn modelId="{0373FDE4-60EE-43B5-9BC0-EAE7B0CD88F0}" srcId="{E3D55110-1793-4DAB-B468-9465E33E4C78}" destId="{B44B4EE5-E77E-4F37-945F-EE7F3F1DF5BD}" srcOrd="1" destOrd="0" parTransId="{0CABBCCC-3A75-4AD8-A08B-6D7FAB47798C}" sibTransId="{698C68DF-90D2-4D1E-896A-BA2FAE1DB27F}"/>
    <dgm:cxn modelId="{2C85930E-AB08-437C-9082-D9D2116675C5}" srcId="{27083E7E-5360-41A8-A1FC-F8D3376BB055}" destId="{E3D55110-1793-4DAB-B468-9465E33E4C78}" srcOrd="0" destOrd="0" parTransId="{4CA69401-D113-4581-8DA1-4C5E2DE9A573}" sibTransId="{84E520F2-5830-4BF6-953D-317E82B99AA4}"/>
    <dgm:cxn modelId="{01CC239B-5F5F-4670-ACC2-F71A7374AA01}" type="presOf" srcId="{B44B4EE5-E77E-4F37-945F-EE7F3F1DF5BD}" destId="{D0845C80-B5D0-44A6-BCCB-CC82B96B0334}" srcOrd="0" destOrd="1" presId="urn:microsoft.com/office/officeart/2005/8/layout/hList1"/>
    <dgm:cxn modelId="{809AE506-7602-4C39-8E11-487400F71148}" type="presOf" srcId="{51793166-0815-4A63-B1F7-F90F544FC1AE}" destId="{3FA48C6A-DB80-4CAD-A16C-A0E21D43F3F8}" srcOrd="0" destOrd="2" presId="urn:microsoft.com/office/officeart/2005/8/layout/hList1"/>
    <dgm:cxn modelId="{79EF6697-1E59-4187-BF39-6F14EBE9CB12}" type="presOf" srcId="{27083E7E-5360-41A8-A1FC-F8D3376BB055}" destId="{9CB5EB0A-C7EE-44D4-BD74-BAE65370B627}" srcOrd="0" destOrd="0" presId="urn:microsoft.com/office/officeart/2005/8/layout/hList1"/>
    <dgm:cxn modelId="{A2AEB71F-3F52-4771-8150-DC601B1693A0}" type="presOf" srcId="{AB56ECCC-8C27-4C6F-B731-0F5E0BD15E81}" destId="{43616B2A-3419-496F-B021-406E5C4FCEB3}" srcOrd="0" destOrd="2" presId="urn:microsoft.com/office/officeart/2005/8/layout/hList1"/>
    <dgm:cxn modelId="{BD24F4C5-517B-4B22-B3F0-1DBF77CA4A6B}" type="presParOf" srcId="{9CB5EB0A-C7EE-44D4-BD74-BAE65370B627}" destId="{78DA058F-4001-4E88-8546-C2B6771A6AEE}" srcOrd="0" destOrd="0" presId="urn:microsoft.com/office/officeart/2005/8/layout/hList1"/>
    <dgm:cxn modelId="{4DA58479-71AA-4B9E-83BF-1E9CB8DB4657}" type="presParOf" srcId="{78DA058F-4001-4E88-8546-C2B6771A6AEE}" destId="{1A287911-AC91-4DEF-8D22-327C554BBF21}" srcOrd="0" destOrd="0" presId="urn:microsoft.com/office/officeart/2005/8/layout/hList1"/>
    <dgm:cxn modelId="{40FBCDC0-FFC8-4E38-A944-F8158E3CB8D0}" type="presParOf" srcId="{78DA058F-4001-4E88-8546-C2B6771A6AEE}" destId="{D0845C80-B5D0-44A6-BCCB-CC82B96B0334}" srcOrd="1" destOrd="0" presId="urn:microsoft.com/office/officeart/2005/8/layout/hList1"/>
    <dgm:cxn modelId="{E8D30F27-3435-405B-B4E9-ABE79D6D9F41}" type="presParOf" srcId="{9CB5EB0A-C7EE-44D4-BD74-BAE65370B627}" destId="{D546EA03-472A-41CB-A743-3F2F73B7D1B7}" srcOrd="1" destOrd="0" presId="urn:microsoft.com/office/officeart/2005/8/layout/hList1"/>
    <dgm:cxn modelId="{5DDA2C55-76AD-43A0-85C2-E624BDA51935}" type="presParOf" srcId="{9CB5EB0A-C7EE-44D4-BD74-BAE65370B627}" destId="{13999E85-19BF-415A-94BB-939E0A1F2381}" srcOrd="2" destOrd="0" presId="urn:microsoft.com/office/officeart/2005/8/layout/hList1"/>
    <dgm:cxn modelId="{CF9173CF-5D45-4AF9-8252-7BDB26F71C03}" type="presParOf" srcId="{13999E85-19BF-415A-94BB-939E0A1F2381}" destId="{367611C7-53FE-4A0A-8632-6AC24FF23733}" srcOrd="0" destOrd="0" presId="urn:microsoft.com/office/officeart/2005/8/layout/hList1"/>
    <dgm:cxn modelId="{9DE722DA-95D1-4346-8FA8-F0201CAF0A58}" type="presParOf" srcId="{13999E85-19BF-415A-94BB-939E0A1F2381}" destId="{43616B2A-3419-496F-B021-406E5C4FCEB3}" srcOrd="1" destOrd="0" presId="urn:microsoft.com/office/officeart/2005/8/layout/hList1"/>
    <dgm:cxn modelId="{F417791D-9059-4184-8E08-A99F645633B9}" type="presParOf" srcId="{9CB5EB0A-C7EE-44D4-BD74-BAE65370B627}" destId="{6526BFC5-3830-48C3-BA8F-C8099424C621}" srcOrd="3" destOrd="0" presId="urn:microsoft.com/office/officeart/2005/8/layout/hList1"/>
    <dgm:cxn modelId="{FA8D3579-7683-40F9-B30D-905B726CFDB0}" type="presParOf" srcId="{9CB5EB0A-C7EE-44D4-BD74-BAE65370B627}" destId="{29C0B4BB-5D00-4FFD-9FE2-9220930CF34D}" srcOrd="4" destOrd="0" presId="urn:microsoft.com/office/officeart/2005/8/layout/hList1"/>
    <dgm:cxn modelId="{3FDAD762-AE6B-4F4C-85F7-5EFD29DA371C}" type="presParOf" srcId="{29C0B4BB-5D00-4FFD-9FE2-9220930CF34D}" destId="{983C9F77-2AE7-4507-B372-AC3D9D6B2816}" srcOrd="0" destOrd="0" presId="urn:microsoft.com/office/officeart/2005/8/layout/hList1"/>
    <dgm:cxn modelId="{318CA08E-9292-4653-BBF8-A7434864D8E9}" type="presParOf" srcId="{29C0B4BB-5D00-4FFD-9FE2-9220930CF34D}" destId="{AA61D533-3DCD-4AA9-BDA5-1B6D968D3270}" srcOrd="1" destOrd="0" presId="urn:microsoft.com/office/officeart/2005/8/layout/hList1"/>
    <dgm:cxn modelId="{1FE3AD6E-1A6C-4C8D-A814-003C3FD21E9F}" type="presParOf" srcId="{9CB5EB0A-C7EE-44D4-BD74-BAE65370B627}" destId="{5B5D5489-13F7-4253-B333-288DDC72A275}" srcOrd="5" destOrd="0" presId="urn:microsoft.com/office/officeart/2005/8/layout/hList1"/>
    <dgm:cxn modelId="{B7558810-66A3-463F-A17E-ABBCFF5053DD}" type="presParOf" srcId="{9CB5EB0A-C7EE-44D4-BD74-BAE65370B627}" destId="{55929C41-6DE7-4C37-A56A-24AA7C8E1C1F}" srcOrd="6" destOrd="0" presId="urn:microsoft.com/office/officeart/2005/8/layout/hList1"/>
    <dgm:cxn modelId="{F87B33A0-220E-4917-82C9-AE00DAEAF26B}" type="presParOf" srcId="{55929C41-6DE7-4C37-A56A-24AA7C8E1C1F}" destId="{AA472344-F7D9-4FB8-9293-8C1A48F59A55}" srcOrd="0" destOrd="0" presId="urn:microsoft.com/office/officeart/2005/8/layout/hList1"/>
    <dgm:cxn modelId="{DABC06FD-6FEB-491F-A195-17A588908573}" type="presParOf" srcId="{55929C41-6DE7-4C37-A56A-24AA7C8E1C1F}" destId="{3FA48C6A-DB80-4CAD-A16C-A0E21D43F3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48F2D-7768-4366-AD4F-CB3BFD86751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A5AC84A-3A3C-4396-8B0A-A9790C173AD8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FFFF00"/>
              </a:solidFill>
            </a:rPr>
            <a:t>фізичні</a:t>
          </a:r>
          <a:endParaRPr lang="ru-RU" b="1" dirty="0">
            <a:solidFill>
              <a:srgbClr val="FFFF00"/>
            </a:solidFill>
          </a:endParaRPr>
        </a:p>
      </dgm:t>
    </dgm:pt>
    <dgm:pt modelId="{E7FB0052-5ECA-4AFF-8BBE-8C538D7AC9B0}" type="parTrans" cxnId="{771BA0BB-A0D0-4E5E-990E-B7CC514BD302}">
      <dgm:prSet/>
      <dgm:spPr/>
      <dgm:t>
        <a:bodyPr/>
        <a:lstStyle/>
        <a:p>
          <a:endParaRPr lang="ru-RU"/>
        </a:p>
      </dgm:t>
    </dgm:pt>
    <dgm:pt modelId="{6C182889-307D-4F6A-92E7-D49AEC4407BD}" type="sibTrans" cxnId="{771BA0BB-A0D0-4E5E-990E-B7CC514BD302}">
      <dgm:prSet/>
      <dgm:spPr/>
      <dgm:t>
        <a:bodyPr/>
        <a:lstStyle/>
        <a:p>
          <a:endParaRPr lang="ru-RU"/>
        </a:p>
      </dgm:t>
    </dgm:pt>
    <dgm:pt modelId="{87019F87-DE38-458F-BFFB-A2AC18DAF859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FFFF00"/>
              </a:solidFill>
            </a:rPr>
            <a:t>Фізико-хімічні</a:t>
          </a:r>
          <a:endParaRPr lang="ru-RU" dirty="0">
            <a:solidFill>
              <a:srgbClr val="FFFF00"/>
            </a:solidFill>
          </a:endParaRPr>
        </a:p>
      </dgm:t>
    </dgm:pt>
    <dgm:pt modelId="{9BFDBA89-DCA6-4D5E-8888-2EBFAF2E1C51}" type="parTrans" cxnId="{00F593AB-61FD-44FB-929B-21397D8384F9}">
      <dgm:prSet/>
      <dgm:spPr/>
      <dgm:t>
        <a:bodyPr/>
        <a:lstStyle/>
        <a:p>
          <a:endParaRPr lang="ru-RU"/>
        </a:p>
      </dgm:t>
    </dgm:pt>
    <dgm:pt modelId="{A5317C70-09A4-43D5-BCBC-BCECA8009D28}" type="sibTrans" cxnId="{00F593AB-61FD-44FB-929B-21397D8384F9}">
      <dgm:prSet/>
      <dgm:spPr/>
      <dgm:t>
        <a:bodyPr/>
        <a:lstStyle/>
        <a:p>
          <a:endParaRPr lang="ru-RU"/>
        </a:p>
      </dgm:t>
    </dgm:pt>
    <dgm:pt modelId="{23CA7DF0-BA7C-42F8-9B56-7D3B2E8716D6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FFFF00"/>
              </a:solidFill>
            </a:rPr>
            <a:t>Хімічні</a:t>
          </a:r>
          <a:r>
            <a:rPr lang="ru-RU" b="1" i="1" dirty="0" smtClean="0">
              <a:solidFill>
                <a:srgbClr val="FFFF00"/>
              </a:solidFill>
            </a:rPr>
            <a:t> методи</a:t>
          </a:r>
          <a:endParaRPr lang="ru-RU" dirty="0">
            <a:solidFill>
              <a:srgbClr val="FFFF00"/>
            </a:solidFill>
          </a:endParaRPr>
        </a:p>
      </dgm:t>
    </dgm:pt>
    <dgm:pt modelId="{BCEEFE15-9F89-45F5-9484-02702EF2FD3D}" type="parTrans" cxnId="{CD492D47-89A8-4FE2-A902-41A2BE17AE43}">
      <dgm:prSet/>
      <dgm:spPr/>
      <dgm:t>
        <a:bodyPr/>
        <a:lstStyle/>
        <a:p>
          <a:endParaRPr lang="ru-RU"/>
        </a:p>
      </dgm:t>
    </dgm:pt>
    <dgm:pt modelId="{7FB7C271-D7F9-4343-9AEB-B57187F9F990}" type="sibTrans" cxnId="{CD492D47-89A8-4FE2-A902-41A2BE17AE43}">
      <dgm:prSet/>
      <dgm:spPr/>
      <dgm:t>
        <a:bodyPr/>
        <a:lstStyle/>
        <a:p>
          <a:endParaRPr lang="ru-RU"/>
        </a:p>
      </dgm:t>
    </dgm:pt>
    <dgm:pt modelId="{D11EB60E-36BB-4D79-BA84-8FBA83F0A0CB}">
      <dgm:prSet phldrT="[Текст]"/>
      <dgm:spPr/>
      <dgm:t>
        <a:bodyPr/>
        <a:lstStyle/>
        <a:p>
          <a:r>
            <a:rPr lang="ru-RU" b="1" i="1" dirty="0" err="1" smtClean="0">
              <a:solidFill>
                <a:srgbClr val="FFFF00"/>
              </a:solidFill>
            </a:rPr>
            <a:t>Біохімічні</a:t>
          </a:r>
          <a:r>
            <a:rPr lang="ru-RU" b="1" i="1" dirty="0" smtClean="0"/>
            <a:t> </a:t>
          </a:r>
          <a:endParaRPr lang="ru-RU" dirty="0"/>
        </a:p>
      </dgm:t>
    </dgm:pt>
    <dgm:pt modelId="{31A53968-AC19-4137-8A29-67A21BED5511}" type="parTrans" cxnId="{FB0AB90D-A121-43D2-86CE-5FECEA39A098}">
      <dgm:prSet/>
      <dgm:spPr/>
      <dgm:t>
        <a:bodyPr/>
        <a:lstStyle/>
        <a:p>
          <a:endParaRPr lang="ru-RU"/>
        </a:p>
      </dgm:t>
    </dgm:pt>
    <dgm:pt modelId="{CA71A7E0-E7CF-4778-9A4B-B9A222DC2B6A}" type="sibTrans" cxnId="{FB0AB90D-A121-43D2-86CE-5FECEA39A098}">
      <dgm:prSet/>
      <dgm:spPr/>
      <dgm:t>
        <a:bodyPr/>
        <a:lstStyle/>
        <a:p>
          <a:endParaRPr lang="ru-RU"/>
        </a:p>
      </dgm:t>
    </dgm:pt>
    <dgm:pt modelId="{8F9A9CF3-2693-4C00-958F-250E3B71E7DF}" type="pres">
      <dgm:prSet presAssocID="{A5048F2D-7768-4366-AD4F-CB3BFD867510}" presName="Name0" presStyleCnt="0">
        <dgm:presLayoutVars>
          <dgm:dir/>
          <dgm:animLvl val="lvl"/>
          <dgm:resizeHandles val="exact"/>
        </dgm:presLayoutVars>
      </dgm:prSet>
      <dgm:spPr/>
    </dgm:pt>
    <dgm:pt modelId="{C2BEA1CD-2F9D-4498-83B6-BD4CCCA138B6}" type="pres">
      <dgm:prSet presAssocID="{7A5AC84A-3A3C-4396-8B0A-A9790C173AD8}" presName="parTxOnly" presStyleLbl="node1" presStyleIdx="0" presStyleCnt="4" custLinFactY="-50369" custLinFactNeighborX="3534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A7AF1-DCAB-4895-824F-E5FE74182E33}" type="pres">
      <dgm:prSet presAssocID="{6C182889-307D-4F6A-92E7-D49AEC4407BD}" presName="parTxOnlySpace" presStyleCnt="0"/>
      <dgm:spPr/>
    </dgm:pt>
    <dgm:pt modelId="{C682AFCB-B220-4E9F-903E-4250D062FE94}" type="pres">
      <dgm:prSet presAssocID="{87019F87-DE38-458F-BFFB-A2AC18DAF859}" presName="parTxOnly" presStyleLbl="node1" presStyleIdx="1" presStyleCnt="4" custLinFactNeighborX="10267" custLinFactNeighborY="-693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EE9AA-9C4C-4A6C-8C1B-2847C91C5063}" type="pres">
      <dgm:prSet presAssocID="{A5317C70-09A4-43D5-BCBC-BCECA8009D28}" presName="parTxOnlySpace" presStyleCnt="0"/>
      <dgm:spPr/>
    </dgm:pt>
    <dgm:pt modelId="{BD9BA6C1-28A8-477D-A677-8B642413D534}" type="pres">
      <dgm:prSet presAssocID="{23CA7DF0-BA7C-42F8-9B56-7D3B2E8716D6}" presName="parTxOnly" presStyleLbl="node1" presStyleIdx="2" presStyleCnt="4" custLinFactNeighborX="17596" custLinFactNeighborY="27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C5534-EE56-4DE5-AE8A-5A198B2B54BE}" type="pres">
      <dgm:prSet presAssocID="{7FB7C271-D7F9-4343-9AEB-B57187F9F990}" presName="parTxOnlySpace" presStyleCnt="0"/>
      <dgm:spPr/>
    </dgm:pt>
    <dgm:pt modelId="{B34C49F3-0926-4902-8736-FB6B91188089}" type="pres">
      <dgm:prSet presAssocID="{D11EB60E-36BB-4D79-BA84-8FBA83F0A0CB}" presName="parTxOnly" presStyleLbl="node1" presStyleIdx="3" presStyleCnt="4" custLinFactY="41273" custLinFactNeighborX="2492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92D47-89A8-4FE2-A902-41A2BE17AE43}" srcId="{A5048F2D-7768-4366-AD4F-CB3BFD867510}" destId="{23CA7DF0-BA7C-42F8-9B56-7D3B2E8716D6}" srcOrd="2" destOrd="0" parTransId="{BCEEFE15-9F89-45F5-9484-02702EF2FD3D}" sibTransId="{7FB7C271-D7F9-4343-9AEB-B57187F9F990}"/>
    <dgm:cxn modelId="{C48B11AC-E6F4-4698-B2AE-C23DD379E565}" type="presOf" srcId="{A5048F2D-7768-4366-AD4F-CB3BFD867510}" destId="{8F9A9CF3-2693-4C00-958F-250E3B71E7DF}" srcOrd="0" destOrd="0" presId="urn:microsoft.com/office/officeart/2005/8/layout/chevron1"/>
    <dgm:cxn modelId="{5F80F650-D5F0-41E4-A7A9-02474D6572A7}" type="presOf" srcId="{23CA7DF0-BA7C-42F8-9B56-7D3B2E8716D6}" destId="{BD9BA6C1-28A8-477D-A677-8B642413D534}" srcOrd="0" destOrd="0" presId="urn:microsoft.com/office/officeart/2005/8/layout/chevron1"/>
    <dgm:cxn modelId="{771BA0BB-A0D0-4E5E-990E-B7CC514BD302}" srcId="{A5048F2D-7768-4366-AD4F-CB3BFD867510}" destId="{7A5AC84A-3A3C-4396-8B0A-A9790C173AD8}" srcOrd="0" destOrd="0" parTransId="{E7FB0052-5ECA-4AFF-8BBE-8C538D7AC9B0}" sibTransId="{6C182889-307D-4F6A-92E7-D49AEC4407BD}"/>
    <dgm:cxn modelId="{FB0AB90D-A121-43D2-86CE-5FECEA39A098}" srcId="{A5048F2D-7768-4366-AD4F-CB3BFD867510}" destId="{D11EB60E-36BB-4D79-BA84-8FBA83F0A0CB}" srcOrd="3" destOrd="0" parTransId="{31A53968-AC19-4137-8A29-67A21BED5511}" sibTransId="{CA71A7E0-E7CF-4778-9A4B-B9A222DC2B6A}"/>
    <dgm:cxn modelId="{C4A67C0D-7018-403E-9D20-856A0F41F038}" type="presOf" srcId="{7A5AC84A-3A3C-4396-8B0A-A9790C173AD8}" destId="{C2BEA1CD-2F9D-4498-83B6-BD4CCCA138B6}" srcOrd="0" destOrd="0" presId="urn:microsoft.com/office/officeart/2005/8/layout/chevron1"/>
    <dgm:cxn modelId="{5EC849AA-2CB8-4AB9-B965-6C192E4193CE}" type="presOf" srcId="{87019F87-DE38-458F-BFFB-A2AC18DAF859}" destId="{C682AFCB-B220-4E9F-903E-4250D062FE94}" srcOrd="0" destOrd="0" presId="urn:microsoft.com/office/officeart/2005/8/layout/chevron1"/>
    <dgm:cxn modelId="{FF02D8D5-9EB3-4046-8CB4-288A20A6BC77}" type="presOf" srcId="{D11EB60E-36BB-4D79-BA84-8FBA83F0A0CB}" destId="{B34C49F3-0926-4902-8736-FB6B91188089}" srcOrd="0" destOrd="0" presId="urn:microsoft.com/office/officeart/2005/8/layout/chevron1"/>
    <dgm:cxn modelId="{00F593AB-61FD-44FB-929B-21397D8384F9}" srcId="{A5048F2D-7768-4366-AD4F-CB3BFD867510}" destId="{87019F87-DE38-458F-BFFB-A2AC18DAF859}" srcOrd="1" destOrd="0" parTransId="{9BFDBA89-DCA6-4D5E-8888-2EBFAF2E1C51}" sibTransId="{A5317C70-09A4-43D5-BCBC-BCECA8009D28}"/>
    <dgm:cxn modelId="{E689274E-66C6-4879-BAD8-4AA2A5FA4950}" type="presParOf" srcId="{8F9A9CF3-2693-4C00-958F-250E3B71E7DF}" destId="{C2BEA1CD-2F9D-4498-83B6-BD4CCCA138B6}" srcOrd="0" destOrd="0" presId="urn:microsoft.com/office/officeart/2005/8/layout/chevron1"/>
    <dgm:cxn modelId="{A8A05566-06EC-4A77-9D67-D3F0AB73EA00}" type="presParOf" srcId="{8F9A9CF3-2693-4C00-958F-250E3B71E7DF}" destId="{48EA7AF1-DCAB-4895-824F-E5FE74182E33}" srcOrd="1" destOrd="0" presId="urn:microsoft.com/office/officeart/2005/8/layout/chevron1"/>
    <dgm:cxn modelId="{34792088-5ED0-4387-8DC8-101A61BC3B5B}" type="presParOf" srcId="{8F9A9CF3-2693-4C00-958F-250E3B71E7DF}" destId="{C682AFCB-B220-4E9F-903E-4250D062FE94}" srcOrd="2" destOrd="0" presId="urn:microsoft.com/office/officeart/2005/8/layout/chevron1"/>
    <dgm:cxn modelId="{ACCA9FBC-4A7E-40A1-B173-F7A298A9E319}" type="presParOf" srcId="{8F9A9CF3-2693-4C00-958F-250E3B71E7DF}" destId="{189EE9AA-9C4C-4A6C-8C1B-2847C91C5063}" srcOrd="3" destOrd="0" presId="urn:microsoft.com/office/officeart/2005/8/layout/chevron1"/>
    <dgm:cxn modelId="{D3437723-0F7C-4246-92A3-0B3AFE9F3838}" type="presParOf" srcId="{8F9A9CF3-2693-4C00-958F-250E3B71E7DF}" destId="{BD9BA6C1-28A8-477D-A677-8B642413D534}" srcOrd="4" destOrd="0" presId="urn:microsoft.com/office/officeart/2005/8/layout/chevron1"/>
    <dgm:cxn modelId="{5AF64100-0843-433E-B120-DE63DB2FB53E}" type="presParOf" srcId="{8F9A9CF3-2693-4C00-958F-250E3B71E7DF}" destId="{9AFC5534-EE56-4DE5-AE8A-5A198B2B54BE}" srcOrd="5" destOrd="0" presId="urn:microsoft.com/office/officeart/2005/8/layout/chevron1"/>
    <dgm:cxn modelId="{6BFC206A-A48E-406F-A43C-0A464E8DBF89}" type="presParOf" srcId="{8F9A9CF3-2693-4C00-958F-250E3B71E7DF}" destId="{B34C49F3-0926-4902-8736-FB6B9118808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87911-AC91-4DEF-8D22-327C554BBF21}">
      <dsp:nvSpPr>
        <dsp:cNvPr id="0" name=""/>
        <dsp:cNvSpPr/>
      </dsp:nvSpPr>
      <dsp:spPr>
        <a:xfrm>
          <a:off x="0" y="908720"/>
          <a:ext cx="1860500" cy="445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За запасами </a:t>
          </a:r>
          <a:endParaRPr lang="ru-RU" sz="2000" kern="1200" dirty="0"/>
        </a:p>
      </dsp:txBody>
      <dsp:txXfrm>
        <a:off x="0" y="908720"/>
        <a:ext cx="1860500" cy="445250"/>
      </dsp:txXfrm>
    </dsp:sp>
    <dsp:sp modelId="{D0845C80-B5D0-44A6-BCCB-CC82B96B0334}">
      <dsp:nvSpPr>
        <dsp:cNvPr id="0" name=""/>
        <dsp:cNvSpPr/>
      </dsp:nvSpPr>
      <dsp:spPr>
        <a:xfrm>
          <a:off x="0" y="0"/>
          <a:ext cx="1860500" cy="724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невідтворювану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відтворювану</a:t>
          </a:r>
          <a:endParaRPr lang="ru-RU" sz="1200" kern="1200" dirty="0"/>
        </a:p>
      </dsp:txBody>
      <dsp:txXfrm>
        <a:off x="0" y="0"/>
        <a:ext cx="1860500" cy="724680"/>
      </dsp:txXfrm>
    </dsp:sp>
    <dsp:sp modelId="{367611C7-53FE-4A0A-8632-6AC24FF23733}">
      <dsp:nvSpPr>
        <dsp:cNvPr id="0" name=""/>
        <dsp:cNvSpPr/>
      </dsp:nvSpPr>
      <dsp:spPr>
        <a:xfrm>
          <a:off x="1985736" y="1869770"/>
          <a:ext cx="1860500" cy="445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За </a:t>
          </a:r>
          <a:r>
            <a:rPr lang="ru-RU" sz="1200" b="0" i="0" kern="1200" dirty="0" err="1" smtClean="0"/>
            <a:t>агрегатним</a:t>
          </a:r>
          <a:r>
            <a:rPr lang="ru-RU" sz="1200" b="0" i="0" kern="1200" dirty="0" smtClean="0"/>
            <a:t> станом</a:t>
          </a:r>
          <a:endParaRPr lang="ru-RU" sz="1200" kern="1200" dirty="0"/>
        </a:p>
      </dsp:txBody>
      <dsp:txXfrm>
        <a:off x="1985736" y="1869770"/>
        <a:ext cx="1860500" cy="445250"/>
      </dsp:txXfrm>
    </dsp:sp>
    <dsp:sp modelId="{43616B2A-3419-496F-B021-406E5C4FCEB3}">
      <dsp:nvSpPr>
        <dsp:cNvPr id="0" name=""/>
        <dsp:cNvSpPr/>
      </dsp:nvSpPr>
      <dsp:spPr>
        <a:xfrm>
          <a:off x="2026574" y="0"/>
          <a:ext cx="1860500" cy="724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тверду</a:t>
          </a:r>
          <a:r>
            <a:rPr lang="ru-RU" sz="1200" b="1" i="1" kern="1200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b="1" i="1" kern="1200" dirty="0" smtClean="0">
              <a:solidFill>
                <a:srgbClr val="000000"/>
              </a:solidFill>
              <a:effectLst/>
              <a:latin typeface="Times New Roman"/>
            </a:rPr>
            <a:t>р</a:t>
          </a: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ідку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газоподібну</a:t>
          </a:r>
          <a:r>
            <a:rPr lang="ru-RU" sz="1200" b="1" i="1" kern="1200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sz="1200" kern="1200" dirty="0"/>
        </a:p>
      </dsp:txBody>
      <dsp:txXfrm>
        <a:off x="2026574" y="0"/>
        <a:ext cx="1860500" cy="724680"/>
      </dsp:txXfrm>
    </dsp:sp>
    <dsp:sp modelId="{983C9F77-2AE7-4507-B372-AC3D9D6B2816}">
      <dsp:nvSpPr>
        <dsp:cNvPr id="0" name=""/>
        <dsp:cNvSpPr/>
      </dsp:nvSpPr>
      <dsp:spPr>
        <a:xfrm>
          <a:off x="4186801" y="2996951"/>
          <a:ext cx="1860500" cy="445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За хімічним складом</a:t>
          </a:r>
          <a:endParaRPr lang="ru-RU" sz="1200" kern="1200" dirty="0"/>
        </a:p>
      </dsp:txBody>
      <dsp:txXfrm>
        <a:off x="4186801" y="2996951"/>
        <a:ext cx="1860500" cy="445250"/>
      </dsp:txXfrm>
    </dsp:sp>
    <dsp:sp modelId="{AA61D533-3DCD-4AA9-BDA5-1B6D968D3270}">
      <dsp:nvSpPr>
        <dsp:cNvPr id="0" name=""/>
        <dsp:cNvSpPr/>
      </dsp:nvSpPr>
      <dsp:spPr>
        <a:xfrm>
          <a:off x="4186801" y="5599920"/>
          <a:ext cx="1860500" cy="724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неорганічна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rgbClr val="000000"/>
              </a:solidFill>
              <a:effectLst/>
              <a:latin typeface="Times New Roman"/>
            </a:rPr>
            <a:t>органічна</a:t>
          </a:r>
          <a:r>
            <a:rPr lang="ru-RU" sz="1200" b="1" i="1" kern="1200" dirty="0" smtClean="0">
              <a:solidFill>
                <a:srgbClr val="000000"/>
              </a:solidFill>
              <a:effectLst/>
              <a:latin typeface="Times New Roman"/>
            </a:rPr>
            <a:t> </a:t>
          </a:r>
          <a:endParaRPr lang="ru-RU" sz="1200" kern="1200" dirty="0"/>
        </a:p>
      </dsp:txBody>
      <dsp:txXfrm>
        <a:off x="4186801" y="5599920"/>
        <a:ext cx="1860500" cy="724680"/>
      </dsp:txXfrm>
    </dsp:sp>
    <dsp:sp modelId="{AA472344-F7D9-4FB8-9293-8C1A48F59A55}">
      <dsp:nvSpPr>
        <dsp:cNvPr id="0" name=""/>
        <dsp:cNvSpPr/>
      </dsp:nvSpPr>
      <dsp:spPr>
        <a:xfrm>
          <a:off x="6347046" y="4221086"/>
          <a:ext cx="1860500" cy="445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за генезисом (</a:t>
          </a:r>
          <a:r>
            <a:rPr lang="ru-RU" sz="1200" b="0" i="0" kern="1200" dirty="0" err="1" smtClean="0"/>
            <a:t>утворенням</a:t>
          </a:r>
          <a:r>
            <a:rPr lang="ru-RU" sz="1200" b="0" i="0" kern="1200" dirty="0" smtClean="0"/>
            <a:t>)</a:t>
          </a:r>
          <a:endParaRPr lang="ru-RU" sz="1200" kern="1200" dirty="0"/>
        </a:p>
      </dsp:txBody>
      <dsp:txXfrm>
        <a:off x="6347046" y="4221086"/>
        <a:ext cx="1860500" cy="445250"/>
      </dsp:txXfrm>
    </dsp:sp>
    <dsp:sp modelId="{3FA48C6A-DB80-4CAD-A16C-A0E21D43F3F8}">
      <dsp:nvSpPr>
        <dsp:cNvPr id="0" name=""/>
        <dsp:cNvSpPr/>
      </dsp:nvSpPr>
      <dsp:spPr>
        <a:xfrm>
          <a:off x="6347046" y="5599920"/>
          <a:ext cx="1860500" cy="724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smtClean="0"/>
            <a:t>первинну </a:t>
          </a:r>
          <a:r>
            <a:rPr lang="ru-RU" sz="1200" b="0" i="0" kern="1200" smtClean="0"/>
            <a:t>(природну),</a:t>
          </a:r>
          <a:endParaRPr lang="ru-RU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smtClean="0"/>
            <a:t>вторинну</a:t>
          </a:r>
          <a:endParaRPr lang="ru-RU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smtClean="0"/>
            <a:t>штучну</a:t>
          </a:r>
          <a:endParaRPr lang="ru-RU" sz="1200" kern="1200"/>
        </a:p>
      </dsp:txBody>
      <dsp:txXfrm>
        <a:off x="6347046" y="5599920"/>
        <a:ext cx="1860500" cy="724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EA1CD-2F9D-4498-83B6-BD4CCCA138B6}">
      <dsp:nvSpPr>
        <dsp:cNvPr id="0" name=""/>
        <dsp:cNvSpPr/>
      </dsp:nvSpPr>
      <dsp:spPr>
        <a:xfrm>
          <a:off x="82352" y="413716"/>
          <a:ext cx="2222152" cy="8888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FFFF00"/>
              </a:solidFill>
            </a:rPr>
            <a:t>фізичні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526783" y="413716"/>
        <a:ext cx="1333291" cy="888861"/>
      </dsp:txXfrm>
    </dsp:sp>
    <dsp:sp modelId="{C682AFCB-B220-4E9F-903E-4250D062FE94}">
      <dsp:nvSpPr>
        <dsp:cNvPr id="0" name=""/>
        <dsp:cNvSpPr/>
      </dsp:nvSpPr>
      <dsp:spPr>
        <a:xfrm>
          <a:off x="2026569" y="1133800"/>
          <a:ext cx="2222152" cy="8888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FFFF00"/>
              </a:solidFill>
            </a:rPr>
            <a:t>Фізико-хімічні</a:t>
          </a:r>
          <a:endParaRPr lang="ru-RU" sz="1800" kern="1200" dirty="0">
            <a:solidFill>
              <a:srgbClr val="FFFF00"/>
            </a:solidFill>
          </a:endParaRPr>
        </a:p>
      </dsp:txBody>
      <dsp:txXfrm>
        <a:off x="2471000" y="1133800"/>
        <a:ext cx="1333291" cy="888861"/>
      </dsp:txXfrm>
    </dsp:sp>
    <dsp:sp modelId="{BD9BA6C1-28A8-477D-A677-8B642413D534}">
      <dsp:nvSpPr>
        <dsp:cNvPr id="0" name=""/>
        <dsp:cNvSpPr/>
      </dsp:nvSpPr>
      <dsp:spPr>
        <a:xfrm>
          <a:off x="4042793" y="1997897"/>
          <a:ext cx="2222152" cy="8888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FFFF00"/>
              </a:solidFill>
            </a:rPr>
            <a:t>Хімічні</a:t>
          </a:r>
          <a:r>
            <a:rPr lang="ru-RU" sz="1800" b="1" i="1" kern="1200" dirty="0" smtClean="0">
              <a:solidFill>
                <a:srgbClr val="FFFF00"/>
              </a:solidFill>
            </a:rPr>
            <a:t> методи</a:t>
          </a:r>
          <a:endParaRPr lang="ru-RU" sz="1800" kern="1200" dirty="0">
            <a:solidFill>
              <a:srgbClr val="FFFF00"/>
            </a:solidFill>
          </a:endParaRPr>
        </a:p>
      </dsp:txBody>
      <dsp:txXfrm>
        <a:off x="4487224" y="1997897"/>
        <a:ext cx="1333291" cy="888861"/>
      </dsp:txXfrm>
    </dsp:sp>
    <dsp:sp modelId="{B34C49F3-0926-4902-8736-FB6B91188089}">
      <dsp:nvSpPr>
        <dsp:cNvPr id="0" name=""/>
        <dsp:cNvSpPr/>
      </dsp:nvSpPr>
      <dsp:spPr>
        <a:xfrm>
          <a:off x="6007447" y="3006008"/>
          <a:ext cx="2222152" cy="8888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FFFF00"/>
              </a:solidFill>
            </a:rPr>
            <a:t>Біохімічні</a:t>
          </a:r>
          <a:r>
            <a:rPr lang="ru-RU" sz="1800" b="1" i="1" kern="1200" dirty="0" smtClean="0"/>
            <a:t> </a:t>
          </a:r>
          <a:endParaRPr lang="ru-RU" sz="1800" kern="1200" dirty="0"/>
        </a:p>
      </dsp:txBody>
      <dsp:txXfrm>
        <a:off x="6451878" y="3006008"/>
        <a:ext cx="1333291" cy="88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2AAA4-9420-4757-B388-698DF01D261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634AB-4E9E-461C-A220-D06594899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6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634AB-4E9E-461C-A220-D06594899F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1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634AB-4E9E-461C-A220-D06594899F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0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033F7B-90C5-4C37-8AF0-6D7D4299E54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DFD245-D386-4F83-A4C9-8FF37AD90353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  <a:effectLst/>
                <a:latin typeface="Times New Roman"/>
              </a:rPr>
              <a:t>ОСНОВИ ХІМІЧНОГО ВИРОБНИЦТВА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Компоненти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хімічного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виробництва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хімічного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виробництва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: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технологічні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економічні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експлуатаційні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соціальні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Матеріальний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баланс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5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51356"/>
            <a:ext cx="6185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000000"/>
                </a:solidFill>
                <a:latin typeface="Times New Roman"/>
              </a:rPr>
              <a:t>Т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/>
              </a:rPr>
              <a:t>аблиця</a:t>
            </a:r>
            <a:r>
              <a:rPr lang="ru-RU" sz="3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матеріального</a:t>
            </a:r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 балансу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131"/>
            <a:ext cx="9144000" cy="241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3453" y="3199369"/>
            <a:ext cx="9036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Розрахунки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виконують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зазвичай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одиницях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маси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(кг, т),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розрахунок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вести в молях.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реакцій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йдуть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без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зміни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об’єму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деяких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випадках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можливе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обмежитися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складання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балансу в м3.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Матеріальний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баланс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складається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залежності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умов та завдання)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одиницю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(1 кг, 1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кмоль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і т. п.)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100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одиниць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(100 кг)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1000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одиниць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(1000 кг)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маси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основної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продукту.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Дуже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часто баланс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складається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масовий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потік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одиницю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часу (кг / сек), 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інколи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потік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надходить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апарат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цілому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3" y="5268112"/>
            <a:ext cx="8895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Матеріальний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баланс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практичне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так як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відображає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ступінь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досконалості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технологічного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Матеріальний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баланс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лежить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регламенту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оцінити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технологічного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порівняти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ефективність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виробництвах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випускають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однойменну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продукцію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772400" cy="1362456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effectLst/>
                <a:latin typeface="Times New Roman"/>
              </a:rPr>
              <a:t>СИРОВИННА БАЗА ВИРОБНИЦТВА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Класифікація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і характеристики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сировини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Принципи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збагачення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та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розділення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сировини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Збагачення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та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розділення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твердофазної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/>
              </a:rPr>
              <a:t>сировини</a:t>
            </a:r>
            <a:r>
              <a:rPr lang="ru-RU" b="1" i="1" dirty="0">
                <a:solidFill>
                  <a:srgbClr val="FFFF00"/>
                </a:solidFill>
                <a:latin typeface="Times New Roman"/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" y="1484784"/>
            <a:ext cx="38004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Класифікація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і характеристики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сировини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951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Незважаючи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величезну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різноманітність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видів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її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розділити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ознаками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: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походженням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запасами,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хімічним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складом,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агрегатним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станом, генезисом.</a:t>
            </a:r>
            <a:endParaRPr lang="ru-RU" b="1" i="1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34439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походженням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поділяють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мінеральну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рослинну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і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тваринну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повітря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та 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воду.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12" y="471946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99018"/>
            <a:ext cx="2736000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Мінеральна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корисні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копалини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видобувають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земних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надр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 У свою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чергу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мінеральна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поділяється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рудну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нерудну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горючу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4098" name="Picture 2" descr="Железная руда стоковое фото. изображение насчитывающей руда - 77436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" y="834971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908720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Рудна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мінеральна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гірські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породи, з яких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економічно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вигідно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одержувати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метали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деякі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неметали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технічно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чистому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вигляді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2116" y="1977882"/>
            <a:ext cx="6230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Нерудна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мінеральна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гірські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породи, які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використовуються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виробництва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хімічних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будівельних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інших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неметалевих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матеріалів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98" y="2578047"/>
            <a:ext cx="3204000" cy="10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32129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Мінеральна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горюча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викопна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) - буре та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кам’яне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вугілля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 smtClean="0">
                <a:solidFill>
                  <a:srgbClr val="000000"/>
                </a:solidFill>
                <a:latin typeface="Times New Roman"/>
              </a:rPr>
              <a:t>сланці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нафта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природний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газ,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утворена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переважно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органічними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речовинами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й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використовується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як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джерело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енерії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81" y="4365104"/>
            <a:ext cx="3384000" cy="16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6783" y="49673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Рослинна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і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тваринна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сировина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поділяється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харчову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технічну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6783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latin typeface="Times New Roman"/>
              </a:rPr>
              <a:t>Повітря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та вода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найдешевшими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найпоширенішими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найдоступнішими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видами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реагентів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9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858288"/>
              </p:ext>
            </p:extLst>
          </p:nvPr>
        </p:nvGraphicFramePr>
        <p:xfrm>
          <a:off x="457200" y="0"/>
          <a:ext cx="8229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419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3" y="4365104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58" y="4733922"/>
            <a:ext cx="26765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76" y="2488026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6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Принципи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сировини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689183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600000" cy="260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9" y="1844824"/>
            <a:ext cx="3584000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34" y="22646"/>
            <a:ext cx="8937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Times New Roman"/>
              </a:rPr>
              <a:t>До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фізичних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методів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твердих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матеріалів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належать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такі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: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розсіювання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,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гравітаційний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,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електромагнітна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сепарація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</a:t>
            </a:r>
            <a:endParaRPr lang="ru-RU" i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електростатична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сепарація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флотація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безреагентне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вилуговування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b="1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64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Розсіювання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міцності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80" y="1789073"/>
            <a:ext cx="51054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1772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Гравітаційний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метод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швидкості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осідання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падіння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частинок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залежно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їх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розмірів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густини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дією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сили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земного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тяжіння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гравітації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).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92488" y="296638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Електромагнітний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магнітний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)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метод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магнітній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проникності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матеріалів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тобто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здатності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намагнічування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04" y="4380131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45" y="4978293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8" y="4706306"/>
            <a:ext cx="2374131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3" y="407765"/>
            <a:ext cx="1800000" cy="13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" y="4811197"/>
            <a:ext cx="1152000" cy="184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4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8004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05273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Електростатична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сепарація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електропровідності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і,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відповідно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магнітній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сприйнятливості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 При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переміщенні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подрібненої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біля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поляризованої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поверхні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електризуються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по-різному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Відповідно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цього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траєкторії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руху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частинок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біля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площини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поляризації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6612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ru-RU" sz="1400" dirty="0">
                <a:solidFill>
                  <a:srgbClr val="646464"/>
                </a:solidFill>
                <a:latin typeface="Roboto"/>
              </a:rPr>
              <a:t>1 </a:t>
            </a:r>
            <a:r>
              <a:rPr lang="ru-RU" sz="1400" i="1" dirty="0">
                <a:solidFill>
                  <a:srgbClr val="646464"/>
                </a:solidFill>
                <a:latin typeface="Roboto"/>
              </a:rPr>
              <a:t>- бункер; 2 - вибрационный питатель; 3 - </a:t>
            </a:r>
            <a:r>
              <a:rPr lang="ru-RU" sz="1400" i="1" dirty="0" err="1">
                <a:solidFill>
                  <a:srgbClr val="646464"/>
                </a:solidFill>
                <a:latin typeface="Roboto"/>
              </a:rPr>
              <a:t>цичиндрический</a:t>
            </a:r>
            <a:r>
              <a:rPr lang="ru-RU" sz="1400" i="1" dirty="0">
                <a:solidFill>
                  <a:srgbClr val="646464"/>
                </a:solidFill>
                <a:latin typeface="Roboto"/>
              </a:rPr>
              <a:t> электрод;</a:t>
            </a:r>
            <a:endParaRPr lang="ru-RU" sz="1400" dirty="0">
              <a:solidFill>
                <a:srgbClr val="646464"/>
              </a:solidFill>
              <a:latin typeface="Roboto"/>
            </a:endParaRPr>
          </a:p>
          <a:p>
            <a:pPr>
              <a:buFont typeface="Arial"/>
              <a:buChar char="•"/>
            </a:pPr>
            <a:r>
              <a:rPr lang="ru-RU" sz="1400" dirty="0">
                <a:solidFill>
                  <a:srgbClr val="646464"/>
                </a:solidFill>
                <a:latin typeface="Roboto"/>
              </a:rPr>
              <a:t>4 </a:t>
            </a:r>
            <a:r>
              <a:rPr lang="ru-RU" sz="1400" i="1" dirty="0">
                <a:solidFill>
                  <a:srgbClr val="646464"/>
                </a:solidFill>
                <a:latin typeface="Roboto"/>
              </a:rPr>
              <a:t>- остроконечный электрод; 5 - газовая трубка; б - делительные перегородки;</a:t>
            </a:r>
            <a:r>
              <a:rPr lang="ru-RU" sz="1400" dirty="0">
                <a:solidFill>
                  <a:srgbClr val="646464"/>
                </a:solidFill>
                <a:latin typeface="Roboto"/>
              </a:rPr>
              <a:t> 7 - </a:t>
            </a:r>
            <a:r>
              <a:rPr lang="ru-RU" sz="1400" i="1" dirty="0">
                <a:solidFill>
                  <a:srgbClr val="646464"/>
                </a:solidFill>
                <a:latin typeface="Roboto"/>
              </a:rPr>
              <a:t>щетки</a:t>
            </a:r>
            <a:endParaRPr lang="ru-RU" sz="1400" b="0" i="0" dirty="0">
              <a:solidFill>
                <a:srgbClr val="646464"/>
              </a:solidFill>
              <a:effectLst/>
              <a:latin typeface="Roboto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4596"/>
            <a:ext cx="3708000" cy="235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8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17" y="2111339"/>
            <a:ext cx="3852000" cy="29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Флотаційний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флотація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англ.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flotation 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плавання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змочуваності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твердофазової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рідинами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найчастіше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водою.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12" y="404664"/>
            <a:ext cx="3341735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123" y="1664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частинка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змочується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рідиною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то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крайовий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кут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змочування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гострий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(0&lt;9О°), а вона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називається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гідрофільною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;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ж не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змочується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то кут є тупим (0&gt;9О°),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частинка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гідрофобна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849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Ефективність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флотації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значно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зростає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пульпу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вводити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спеціальні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реагенти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які,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незважаючи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призначення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спільну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назву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b="1" i="1" dirty="0" err="1" smtClean="0">
                <a:solidFill>
                  <a:srgbClr val="000000"/>
                </a:solidFill>
                <a:latin typeface="Times New Roman"/>
              </a:rPr>
              <a:t>флотореаґенти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 -</a:t>
            </a:r>
            <a:r>
              <a:rPr lang="ru-RU" b="1" i="1" dirty="0"/>
              <a:t>речовини-</a:t>
            </a:r>
            <a:r>
              <a:rPr lang="ru-RU" b="1" i="1" dirty="0" err="1"/>
              <a:t>піноутворювачі</a:t>
            </a:r>
            <a:r>
              <a:rPr lang="ru-RU" b="1" i="1" dirty="0" smtClean="0"/>
              <a:t>,</a:t>
            </a:r>
            <a:r>
              <a:rPr lang="ru-RU" b="1" i="1" dirty="0"/>
              <a:t> </a:t>
            </a:r>
            <a:r>
              <a:rPr lang="ru-RU" b="1" i="1" dirty="0" err="1" smtClean="0"/>
              <a:t>колектори</a:t>
            </a:r>
            <a:r>
              <a:rPr lang="ru-RU" b="1" i="1" dirty="0" smtClean="0"/>
              <a:t> </a:t>
            </a:r>
            <a:r>
              <a:rPr lang="ru-RU" b="1" i="1" dirty="0"/>
              <a:t>(</a:t>
            </a:r>
            <a:r>
              <a:rPr lang="ru-RU" b="1" i="1" dirty="0" err="1" smtClean="0"/>
              <a:t>збирачі</a:t>
            </a:r>
            <a:r>
              <a:rPr lang="ru-RU" b="1" i="1" dirty="0" smtClean="0"/>
              <a:t>) </a:t>
            </a:r>
            <a:r>
              <a:rPr lang="ru-RU" b="1" i="1" dirty="0" err="1" smtClean="0"/>
              <a:t>пригнічувачи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b="1" i="1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45" y="4941168"/>
            <a:ext cx="27717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4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20" y="953108"/>
            <a:ext cx="6464606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Безреаґентне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вилуговування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фізичній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твердофазової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воді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органічних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розчинниках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276" y="4077806"/>
            <a:ext cx="4572000" cy="27238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900" b="1" i="1" dirty="0">
                <a:solidFill>
                  <a:srgbClr val="808080"/>
                </a:solidFill>
                <a:latin typeface="Helvetica"/>
              </a:rPr>
              <a:t>Рис. 1. Принципиальная схема цепи аппаратов на установке непрерывного действия кучного выщелачивания руд: 1 - поверхность земли; 2 - гидроизолирующее покрытие; 3 - песчаный дренажный слой; 4 - отвал </a:t>
            </a:r>
            <a:r>
              <a:rPr lang="ru-RU" sz="900" b="1" i="1" dirty="0" err="1">
                <a:solidFill>
                  <a:srgbClr val="808080"/>
                </a:solidFill>
                <a:latin typeface="Helvetica"/>
              </a:rPr>
              <a:t>крупнокусковатой</a:t>
            </a:r>
            <a:r>
              <a:rPr lang="ru-RU" sz="900" b="1" i="1" dirty="0">
                <a:solidFill>
                  <a:srgbClr val="808080"/>
                </a:solidFill>
                <a:latin typeface="Helvetica"/>
              </a:rPr>
              <a:t> руды забойной крупности; 5 - оросительные трубопроводы для орошения отвала в летний период; 6 - перфорированные оросительные трубопроводы для орошения руды в зимний период; 7 - питательные трубопроводы; 8 - желоб для сбора продукционных растворов; 9 - зумпф для продукционных растворов; 10 - зумпф для выщелачивающих и оборотных растворов реагента; 11 - насос для подачи продукционных растворов в сорбционную колонну для извлечения металла; 12 - насос для подачи выщелачивающих растворов реагента; 13 - сорбционная колонна c ионитом и верхним дренажем оборотного раствора; 14 - ёмкость c мешалкой для приготовления регенерирующих растворов; 15 - колонна для регенерации ионита; 16 - аэролифты для ионита; 17 - контейнер для готовой продукции; 18 - отстойник; 19 - барабанные грохоты для ионита; 20 - накопитель для ионита.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9472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err="1" smtClean="0">
                <a:effectLst/>
                <a:latin typeface="Times New Roman"/>
              </a:rPr>
              <a:t>Компоненти</a:t>
            </a:r>
            <a:r>
              <a:rPr lang="ru-RU" sz="3600" b="1" i="0" dirty="0" smtClean="0">
                <a:effectLst/>
                <a:latin typeface="Times New Roman"/>
              </a:rPr>
              <a:t> хімічного </a:t>
            </a:r>
            <a:r>
              <a:rPr lang="ru-RU" sz="3600" b="1" i="0" dirty="0" err="1" smtClean="0">
                <a:effectLst/>
                <a:latin typeface="Times New Roman"/>
              </a:rPr>
              <a:t>виробництва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833" y="10841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Сировина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-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вихідні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початкові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) речовини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переважно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природного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походження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що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переробляються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889" y="19760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Реаґенти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—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хімічні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речовини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високої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чистоти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кислоти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луги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солі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оксиди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тощо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), які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необхідні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хімічного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17639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Матеріали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-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речовини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які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використовуються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продукт, але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нього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не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переходять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До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належать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каталізатори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розчинники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фільтрувальні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сорбенти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тощо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9349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Енергія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служить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здійснення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різноманітних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процесів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хімічного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Можливе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використання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потоків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енергії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хімічних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вигляді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вторинних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енергетичних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ресурсів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10911" y="109890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Вода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хімічних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служить не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тільки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холодоагентом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теплоносієм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але й одним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із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видів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Враховуючи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значні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обсяги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споживання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води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промислових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процесах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її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варто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виділити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як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окремий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компонент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27" y="2853229"/>
            <a:ext cx="4312300" cy="400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0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5" y="188640"/>
            <a:ext cx="331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00000"/>
                </a:solidFill>
                <a:latin typeface="Times New Roman"/>
              </a:rPr>
              <a:t>Хімічні</a:t>
            </a:r>
            <a:r>
              <a:rPr lang="ru-RU" sz="3600" b="1" dirty="0">
                <a:solidFill>
                  <a:srgbClr val="000000"/>
                </a:solidFill>
                <a:latin typeface="Times New Roman"/>
              </a:rPr>
              <a:t> методи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337" y="7647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FF0000"/>
                </a:solidFill>
                <a:latin typeface="Times New Roman"/>
              </a:rPr>
              <a:t>Високотемпературне</a:t>
            </a:r>
            <a:r>
              <a:rPr lang="ru-RU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/>
              </a:rPr>
              <a:t>збагачення</a:t>
            </a:r>
            <a:r>
              <a:rPr lang="ru-RU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застосуванням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газоподібних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реагентів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належить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пірометалургійних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Вони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поділяються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випалювання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і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плавлення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420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FF0000"/>
                </a:solidFill>
                <a:latin typeface="Times New Roman"/>
              </a:rPr>
              <a:t>Випалювання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відбувається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за температур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нижчих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а </a:t>
            </a:r>
            <a:r>
              <a:rPr lang="ru-RU" b="1" i="1" dirty="0" err="1">
                <a:solidFill>
                  <a:srgbClr val="FF0000"/>
                </a:solidFill>
                <a:latin typeface="Times New Roman"/>
              </a:rPr>
              <a:t>плавлення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вищих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температур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плавлення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цінних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6781" y="3717032"/>
            <a:ext cx="3491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/>
              </a:rPr>
              <a:t>О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</a:rPr>
              <a:t>кисні</a:t>
            </a:r>
            <a:r>
              <a:rPr lang="ru-RU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пірометалургійні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221088"/>
            <a:ext cx="2882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е3О4 + 4СО = З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 + 4СО2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797152"/>
            <a:ext cx="377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 smtClean="0">
                <a:solidFill>
                  <a:srgbClr val="FF0000"/>
                </a:solidFill>
                <a:latin typeface="Times New Roman"/>
              </a:rPr>
              <a:t>Віднов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</a:rPr>
              <a:t>ні</a:t>
            </a:r>
            <a:r>
              <a:rPr lang="ru-RU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пірометалургійні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9652" y="5401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2Pb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 +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PbS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=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З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Pb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+ S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О2,</a:t>
            </a:r>
          </a:p>
          <a:p>
            <a:r>
              <a:rPr lang="en-US" dirty="0" err="1">
                <a:solidFill>
                  <a:srgbClr val="000000"/>
                </a:solidFill>
                <a:latin typeface="Times New Roman"/>
              </a:rPr>
              <a:t>PbS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О4 +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Pb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= 2Pb + 2S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О2.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764704"/>
            <a:ext cx="1682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  <a:latin typeface="Times New Roman"/>
              </a:rPr>
              <a:t>Вилуговування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2Au(т) + 4KCN + Н2О + О2 = 2К[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Au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(CN)2](р) +2КОН + Н2О2,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48280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Times New Roman"/>
              </a:rPr>
              <a:t>Са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W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О4(т) +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а2СО3 =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а2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W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О4(р) + СаСО3;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280" y="2842196"/>
            <a:ext cx="374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А1(ОН)3 т) +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Na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ОН =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аА1(ОН)4(р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3347700"/>
            <a:ext cx="453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е2О3(т) + ЗН2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О4 =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е2(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О4)3(р) + ЗН2О;</a:t>
            </a:r>
            <a:endParaRPr lang="ru-RU" dirty="0"/>
          </a:p>
        </p:txBody>
      </p:sp>
      <p:pic>
        <p:nvPicPr>
          <p:cNvPr id="2053" name="Picture 5" descr="Graphi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461137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30" y="349095"/>
            <a:ext cx="490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  <a:latin typeface="Times New Roman"/>
              </a:rPr>
              <a:t>Термічне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3940" y="8246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різниці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температур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переходів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плавлення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сублімації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9" y="267529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095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84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Типовим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прикладом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твердофазової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зазначеним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методом 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одержання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сірки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сірчаної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руди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27809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Фізико-хімічне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типовим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прикладом 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термічне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вугілля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вмістом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вуглецю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видалення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домішок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зокрема,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сполук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азоту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сірки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яке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відбувається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разі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нагрівання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кам’яного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вугілля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без доступу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повітря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70968"/>
            <a:ext cx="2844000" cy="18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35254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5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83" y="277197"/>
            <a:ext cx="3267420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88491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435" y="277197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Методи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</a:rPr>
              <a:t>рідкофазової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</a:rPr>
              <a:t>рідин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Термічні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методи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різниці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температур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кипіння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інградієнтів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рідкофазової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9888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концентрують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нелетких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малолетких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речовин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видаленням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леткого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компонента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кипіння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то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називають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випаровуванням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випаровують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леткіший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компонент 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подальшою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конденсацією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то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називається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дистиляцією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простою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перегонкою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012" y="43982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багаторазового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почергового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випаровування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речовини й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конденсації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її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пари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виділити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чистому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вигляді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називають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ректифікацією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52402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6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6" y="2119666"/>
            <a:ext cx="3256975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Кріогенний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 (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виморожування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виморожуванні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частини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води 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солей.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полягає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тому,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температури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нижчої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температури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замерзання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вода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утворює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кристалики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льоду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солі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цьому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концентрується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6391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64" y="260648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401" y="19888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Адсорбційний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 (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фізична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сорбція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селективному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поглинанні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рідини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високопористими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твердими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речовинами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- сорбентами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272" y="31891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/>
              </a:rPr>
              <a:t>Метод мембранного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проникності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рідкофазової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через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напівпроникні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перегородки 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мембрани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0510"/>
            <a:ext cx="4392000" cy="223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5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1275" y="239293"/>
            <a:ext cx="6231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газофазових</a:t>
            </a:r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сумішей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775" y="9087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Абсорбційні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ґрунтуються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розчинності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рідині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Унаслідок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цього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відбувається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вибіркове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поглинання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одного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декількох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без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хімічної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взаємодії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між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ними 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рідиною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725" y="2663046"/>
            <a:ext cx="339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Адсорбційні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методи </a:t>
            </a:r>
            <a:r>
              <a:rPr lang="ru-RU" dirty="0" err="1" smtClean="0"/>
              <a:t>базуються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581" y="30099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вибірковому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поглинанні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одного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декількох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газофазових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твердим сорбентом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3869" y="40050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Кріогенні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температурі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перетворень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кипіння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6857" y="4990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Компресійні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методи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грунтуються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різниці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значень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так званого критичного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тиску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газоподібної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тобто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значень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тиску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речовина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скраплюється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07806" y="4725144"/>
            <a:ext cx="4383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Практично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повного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досягають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методом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ректифікації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.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метод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значеннях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температур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фазових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перетворень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кипіння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(а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інколи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й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критичних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тисків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16955"/>
            <a:ext cx="2736000" cy="25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76056" y="3379136"/>
            <a:ext cx="4109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Парокомпрессионный рефрижератор: 1 – компрессор; 2 – вода; 3 – бак системы охлаждения; 4 – дроссель; 5 – жидкость; 6 – испаритель (криостат)</a:t>
            </a:r>
          </a:p>
        </p:txBody>
      </p:sp>
    </p:spTree>
    <p:extLst>
      <p:ext uri="{BB962C8B-B14F-4D97-AF65-F5344CB8AC3E}">
        <p14:creationId xmlns:p14="http://schemas.microsoft.com/office/powerpoint/2010/main" val="21666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572373"/>
            <a:ext cx="4716000" cy="23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3350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Метод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мембранного </a:t>
            </a:r>
            <a:r>
              <a:rPr lang="ru-RU" b="1" i="1" dirty="0" err="1" smtClean="0">
                <a:solidFill>
                  <a:srgbClr val="000000"/>
                </a:solidFill>
                <a:latin typeface="Times New Roman"/>
              </a:rPr>
              <a:t>розділення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575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проникності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газової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через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напівпроникну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перегородку - мембрану. Для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газових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сумішей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рушійною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силою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різниця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парціальних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тисків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обидва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боки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стінки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мембрани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75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Метод 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термодифузії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полягає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тому,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гомогенній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складається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значеннями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молекулярних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мас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створюється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градієнт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температур,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унаслідок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виникає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градієнт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концентрацій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31908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Метод 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газового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центрифугування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передбачає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розділення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суміші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молекулярні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маси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дією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відцентрових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сил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тобто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цьому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методі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використано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такий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самий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принцип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 і в циклонах).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996000" cy="342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3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У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хімічному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виробництві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розрізняють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цільові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додаткові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супутні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),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побічні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та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напівпродукти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Цільовий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продукт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-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речовина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виріб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який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має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певні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споживчі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властивості 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його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одержання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є головною метою конкретного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2208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Додатковий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(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супутній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)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продукт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утворюється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одночасно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із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цільовим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продуктом і не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впливає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його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вихід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1736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Побічний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 продукт 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також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утворюється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одночасно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із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цільовим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, але при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цьому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вихід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останього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зменшується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2835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Напівпродукт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-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однієї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із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стадій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багатостадійного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хімічного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який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обов’язково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переробляється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продукт,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тобто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використовуються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як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наступної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стадії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цьому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самому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119227"/>
            <a:ext cx="4254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Відходи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- речовини 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які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утворюються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і не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використовуються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місцем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утворення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89232" y="204255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Обладнання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призначається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здійснення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всіх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технологічних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операцій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із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підготовки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до хімічного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самого хімічного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виділення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очищення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продукту.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29416" y="351988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0000"/>
                </a:solidFill>
                <a:effectLst/>
                <a:latin typeface="Times New Roman"/>
              </a:rPr>
              <a:t>Перемінні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Times New Roman"/>
              </a:rPr>
              <a:t>компоненти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–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постійно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використовуються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утворюються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допоміжні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напівпродукти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відходи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енергія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).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89232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0000"/>
                </a:solidFill>
                <a:effectLst/>
                <a:latin typeface="Times New Roman"/>
              </a:rPr>
              <a:t>Постійні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Times New Roman"/>
              </a:rPr>
              <a:t>компоненти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–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закладаються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обладнання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конструкції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)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приймають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участь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ньому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весь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майже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весь час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його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існування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Апаратура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засоби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контролю 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управління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будівельні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конструкції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обслуговуючий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персонал).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8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854968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err="1">
                <a:solidFill>
                  <a:srgbClr val="000000"/>
                </a:solidFill>
                <a:latin typeface="Times New Roman"/>
              </a:rPr>
              <a:t>Показники</a:t>
            </a: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 хімічного </a:t>
            </a:r>
            <a:r>
              <a:rPr lang="ru-RU" sz="4000" b="1" dirty="0" err="1">
                <a:solidFill>
                  <a:srgbClr val="000000"/>
                </a:solidFill>
                <a:latin typeface="Times New Roman"/>
              </a:rPr>
              <a:t>виробництва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</a:rPr>
              <a:t>: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3513" y="155679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До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головних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показників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хіміко-технолоґічного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процесу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належать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ступінь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перетворення (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X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вихід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продукту (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X</a:t>
            </a:r>
            <a:r>
              <a:rPr lang="en-US" b="0" i="1" dirty="0" smtClean="0">
                <a:solidFill>
                  <a:srgbClr val="000000"/>
                </a:solidFill>
                <a:effectLst/>
                <a:latin typeface="Times New Roman"/>
              </a:rPr>
              <a:t>r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),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селективність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S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 і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швидкість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реакції</a:t>
            </a:r>
            <a:endParaRPr lang="ru-RU" b="0" dirty="0" smtClean="0">
              <a:solidFill>
                <a:srgbClr val="000000"/>
              </a:solidFill>
              <a:effectLst/>
              <a:latin typeface="Times New Roman"/>
            </a:endParaRPr>
          </a:p>
          <a:p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(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UA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48012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  <a:effectLst/>
                <a:latin typeface="Times New Roman"/>
              </a:rPr>
              <a:t>Ступінь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 перетворення 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Xa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) </a:t>
            </a:r>
            <a:r>
              <a:rPr lang="en-US" b="0" i="1" dirty="0" smtClean="0">
                <a:solidFill>
                  <a:srgbClr val="000000"/>
                </a:solidFill>
                <a:effectLst/>
                <a:latin typeface="Times New Roman"/>
              </a:rPr>
              <a:t>- 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частка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вихідного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реагенту,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який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вступив</a:t>
            </a:r>
          </a:p>
          <a:p>
            <a:pPr algn="just"/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у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хімічну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реакцію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Він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визначається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відношенням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кількості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 реагенту (кг,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кмоль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тощо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),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що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вступив у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реакцію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, до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його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початкової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кількості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)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(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о).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2177756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1460" y="4328984"/>
            <a:ext cx="7909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де 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ma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Times New Roman"/>
              </a:rPr>
              <a:t>- 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кількість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(маса) реагенту,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який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хімічну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реакцію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не вступив.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0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Вихід</a:t>
            </a:r>
            <a:r>
              <a:rPr lang="ru-RU" sz="4000" b="1" i="0" dirty="0" smtClean="0">
                <a:solidFill>
                  <a:srgbClr val="000000"/>
                </a:solidFill>
                <a:effectLst/>
                <a:latin typeface="Times New Roman"/>
              </a:rPr>
              <a:t> продукту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95536" y="896526"/>
                <a:ext cx="8640959" cy="3030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Ступінь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перетворення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характеризує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ефективність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здійснення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процесу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лише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з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погляду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використання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вихідної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сировини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. Але у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випадку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перебігу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паралельних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або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послідовних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реакцій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частина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реагенту перетворюється в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побічні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продукти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. Тому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використовують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ще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один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показник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ефективності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процесу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-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вихід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продукту,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який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характеризує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досконалість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виробництва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з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погляду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перетворення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сировини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в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цільовий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продукт. </a:t>
                </a:r>
                <a:r>
                  <a:rPr lang="uk-UA" dirty="0" smtClean="0">
                    <a:solidFill>
                      <a:srgbClr val="000000"/>
                    </a:solidFill>
                    <a:latin typeface="Times New Roman"/>
                  </a:rPr>
                  <a:t>Для </a:t>
                </a:r>
                <a:r>
                  <a:rPr lang="uk-UA" dirty="0" err="1" smtClean="0">
                    <a:solidFill>
                      <a:srgbClr val="000000"/>
                    </a:solidFill>
                    <a:latin typeface="Times New Roman"/>
                  </a:rPr>
                  <a:t>одностадіїного</a:t>
                </a:r>
                <a:r>
                  <a:rPr lang="uk-UA" dirty="0" smtClean="0">
                    <a:solidFill>
                      <a:srgbClr val="000000"/>
                    </a:solidFill>
                    <a:latin typeface="Times New Roman"/>
                  </a:rPr>
                  <a:t> процесу  А→ В    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це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відношення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кількості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(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маси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реально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отриманого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продукту (</a:t>
                </a:r>
                <a:r>
                  <a:rPr lang="ru-RU" b="0" i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GR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до максимально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можливої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(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теоретичної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його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кількості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(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маси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(</a:t>
                </a:r>
                <a:r>
                  <a:rPr lang="ru-RU" b="0" i="1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GRmax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</a:t>
                </a:r>
                <a:endParaRPr lang="en-US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just"/>
                <a:endParaRPr lang="en-US" dirty="0" smtClean="0">
                  <a:solidFill>
                    <a:srgbClr val="000000"/>
                  </a:solidFill>
                  <a:latin typeface="Times New Roman"/>
                </a:endParaRPr>
              </a:p>
              <a:p>
                <a:pPr algn="ctr"/>
                <a:r>
                  <a:rPr lang="el-GR" dirty="0" smtClean="0"/>
                  <a:t>Χ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GR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GRmax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896526"/>
                <a:ext cx="8640959" cy="3030381"/>
              </a:xfrm>
              <a:prstGeom prst="rect">
                <a:avLst/>
              </a:prstGeom>
              <a:blipFill rotWithShape="1">
                <a:blip r:embed="rId2"/>
                <a:stretch>
                  <a:fillRect l="-635" t="-1006" r="-565" b="-4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23528" y="4149080"/>
                <a:ext cx="8496944" cy="1674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Рівноважний</a:t>
                </a:r>
                <a:r>
                  <a:rPr lang="ru-RU" b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1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вихід</a:t>
                </a:r>
                <a:r>
                  <a:rPr lang="ru-RU" b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продукту 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(</a:t>
                </a:r>
                <a:r>
                  <a:rPr lang="ru-RU" b="0" i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XR*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–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відношення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маси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продукту,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який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утворився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на момент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досягнення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стану рівноваги (</a:t>
                </a:r>
                <a:r>
                  <a:rPr lang="ru-RU" b="0" i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GR*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), до максимально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можливої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(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теоретичної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 </a:t>
                </a:r>
                <a:r>
                  <a:rPr lang="ru-RU" b="0" i="0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маси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 продукту (</a:t>
                </a:r>
                <a:r>
                  <a:rPr lang="ru-RU" b="0" i="1" dirty="0" err="1" smtClean="0">
                    <a:solidFill>
                      <a:srgbClr val="000000"/>
                    </a:solidFill>
                    <a:effectLst/>
                    <a:latin typeface="Times New Roman"/>
                  </a:rPr>
                  <a:t>GR,max</a:t>
                </a:r>
                <a:r>
                  <a:rPr lang="ru-RU" b="0" i="0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).</a:t>
                </a:r>
                <a:endParaRPr lang="en-US" b="0" i="0" dirty="0" smtClean="0">
                  <a:solidFill>
                    <a:srgbClr val="000000"/>
                  </a:solidFill>
                  <a:effectLst/>
                  <a:latin typeface="Times New Roman"/>
                </a:endParaRPr>
              </a:p>
              <a:p>
                <a:endParaRPr lang="en-US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ctr"/>
                <a:r>
                  <a:rPr lang="ru-RU" b="0" i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XR*</a:t>
                </a:r>
                <a:r>
                  <a:rPr lang="en-US" b="0" i="1" dirty="0" smtClean="0">
                    <a:solidFill>
                      <a:srgbClr val="000000"/>
                    </a:solidFill>
                    <a:effectLst/>
                    <a:latin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GR</m:t>
                        </m:r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∗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GR</m:t>
                        </m:r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ru-RU" b="0" i="1" dirty="0" smtClean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</a:rPr>
                          <m:t>max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149080"/>
                <a:ext cx="8496944" cy="1674754"/>
              </a:xfrm>
              <a:prstGeom prst="rect">
                <a:avLst/>
              </a:prstGeom>
              <a:blipFill rotWithShape="1">
                <a:blip r:embed="rId3"/>
                <a:stretch>
                  <a:fillRect l="-574" t="-18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3482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Селективність</a:t>
            </a:r>
            <a:r>
              <a:rPr lang="en-US" sz="3600" b="1" i="0" dirty="0" smtClean="0">
                <a:solidFill>
                  <a:srgbClr val="000000"/>
                </a:solidFill>
                <a:effectLst/>
                <a:latin typeface="Times New Roman"/>
              </a:rPr>
              <a:t>-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8169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відношення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продукту до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загальної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отриманих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даному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процесі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перетвореної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за час.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Селективність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характеризує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переважання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одног</a:t>
            </a:r>
            <a:r>
              <a:rPr lang="uk-UA" dirty="0">
                <a:solidFill>
                  <a:srgbClr val="000000"/>
                </a:solidFill>
                <a:latin typeface="Times New Roman"/>
              </a:rPr>
              <a:t>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напрямків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процесу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якщо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перетворення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приводить до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утворення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декількох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продуктів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6904" y="2348880"/>
            <a:ext cx="3829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Продуктивність</a:t>
            </a:r>
            <a:r>
              <a:rPr lang="ru-RU" sz="3600" b="1" i="0" dirty="0" smtClean="0">
                <a:solidFill>
                  <a:srgbClr val="000000"/>
                </a:solidFill>
                <a:effectLst/>
                <a:latin typeface="Times New Roman"/>
              </a:rPr>
              <a:t>- 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140968"/>
            <a:ext cx="8676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Продуктивністю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називають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кількість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цільового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продукту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переробленої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його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отримання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одиницю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часу.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Продуктивність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може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бути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віднесена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окремого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апарату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технологічної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лінії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цеху,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підприємству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цілому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808" y="4084152"/>
            <a:ext cx="8406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Максимально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можлива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продуктивність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умовах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даного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називається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Times New Roman"/>
              </a:rPr>
              <a:t>потужністю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509120"/>
            <a:ext cx="84249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Інтенсивність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</a:rPr>
              <a:t>- </a:t>
            </a:r>
          </a:p>
          <a:p>
            <a:pPr algn="just"/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продуктивність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апарата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віднесена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до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одиниці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величини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, яка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характеризує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розмір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робочої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зони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апарату</a:t>
            </a:r>
            <a:endParaRPr lang="ru-RU" i="0" dirty="0" smtClean="0">
              <a:solidFill>
                <a:srgbClr val="000000"/>
              </a:solidFill>
              <a:effectLst/>
              <a:latin typeface="Times New Roman"/>
            </a:endParaRP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184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19894"/>
            <a:ext cx="309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Якість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/>
              </a:rPr>
              <a:t>. 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624" y="735893"/>
            <a:ext cx="8993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Якістю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називають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сукупність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технічних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експлуатаційних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економічних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інших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властивостей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які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обумовлюють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її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придатність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для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виробничих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потреб у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відповідності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її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призначенням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8928" y="1480428"/>
            <a:ext cx="4052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Витратні</a:t>
            </a: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32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коефіцієнти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5226" y="2085537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Витратними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коефіцієнтами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називають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кількість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енергії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кожного виду, які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витрачаються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одиниці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маси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або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об’єму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готової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Одиниці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вимірювання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- по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енергії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кВт∙год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/т,</a:t>
            </a:r>
          </a:p>
          <a:p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кВт∙год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/м3, по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 кг/кг, т/кг, т/т и так </a:t>
            </a:r>
            <a:r>
              <a:rPr lang="ru-RU" b="0" dirty="0" err="1" smtClean="0">
                <a:solidFill>
                  <a:srgbClr val="000000"/>
                </a:solidFill>
                <a:effectLst/>
                <a:latin typeface="Times New Roman"/>
              </a:rPr>
              <a:t>далі</a:t>
            </a:r>
            <a:r>
              <a:rPr lang="ru-RU" b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b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7724" y="3376217"/>
            <a:ext cx="3968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Собівартість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7524" y="3899437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сумарні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затрати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отримання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одиниці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Собівартість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складається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витрат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сировину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енергію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допоміжні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матеріали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капітальні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які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розподіляються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рівномірно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термін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експлуатації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обладнання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витрати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заробітню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плату.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Собівартість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має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грошовий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вираз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29668" y="4999275"/>
            <a:ext cx="3790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Продуктивність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/>
              </a:rPr>
              <a:t>праці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5172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кількість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продукції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, яка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виробляється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одиницю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часу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перерахунку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на одного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працівника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Характеризує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ефективність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виробництва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відносно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 затрат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/>
              </a:rPr>
              <a:t>праці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4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260648"/>
            <a:ext cx="5267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Експлуатаційні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показники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-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визначають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відхилень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від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регламентованих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умов 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станів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виникають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при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роботі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виробництва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показники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можливість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керувати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ним.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90881" y="1429515"/>
            <a:ext cx="2278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Надійність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1683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характеризується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середнім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часом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безаварійної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роботи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кількістю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аварійних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зупинок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обладнання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виробництва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цілому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певний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проміжок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часу.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2654855"/>
            <a:ext cx="5587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Безпечність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функціонування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23963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Times New Roman"/>
              </a:rPr>
              <a:t>ймовірність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порушень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які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приводять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нанесення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шкоди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збитків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обслуговуючому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персоналу,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обладнанню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навколишньому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середовищу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населенню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1038" y="3885961"/>
            <a:ext cx="593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Керованість</a:t>
            </a:r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</a:rPr>
              <a:t>регульованість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492903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Times New Roman"/>
              </a:rPr>
              <a:t>характеризують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можливість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підтримки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процесу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належному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рівні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816" y="5157192"/>
            <a:ext cx="8514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Соціальні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показники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нешкідливість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обслуговування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ступінь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автоматизації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механізації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екологічна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безпека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3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143000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Матеріальний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баланс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59" y="1484784"/>
            <a:ext cx="83184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</a:rPr>
              <a:t>Закон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збереження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маси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речовини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полягає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в тому,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що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 у будь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якій</a:t>
            </a:r>
            <a:endParaRPr lang="ru-RU" b="1" i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замкнутій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системі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маса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речовин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залишається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постійною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незалежно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від того, які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зміни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перетерплюють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речовини в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цій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системі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(у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замкненій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системі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сумарна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маса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всіх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речовин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зберігається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незважаючи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на будь-які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внутрішні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процеси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.)</a:t>
            </a:r>
            <a:endParaRPr lang="en-US" b="1" i="1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en-US" b="1" i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en-US" b="1" i="1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en-US" b="1" i="1" dirty="0">
              <a:solidFill>
                <a:srgbClr val="000000"/>
              </a:solidFill>
              <a:effectLst/>
              <a:latin typeface="Times New Roman"/>
            </a:endParaRPr>
          </a:p>
          <a:p>
            <a:pPr algn="just"/>
            <a:endParaRPr lang="ru-RU" b="1" i="1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8288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Маса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/>
              </a:rPr>
              <a:t>вихідних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продуктів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процесу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повинна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дорівнювати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масі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його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кінцевих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продуктів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b="1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74" y="3828388"/>
            <a:ext cx="38304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4608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3203" y="4653136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Теоретичний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матеріальний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баланс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розраховується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основі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стехіометричного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рівняння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реакції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молекулярної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маси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Практичний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матеріальний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баланс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враховує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склад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вихідної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і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готової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продукції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надлишок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одного з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компонентів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ступінь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перетворення,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втрати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сировини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і готового продукту і т. 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3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678</TotalTime>
  <Words>1269</Words>
  <Application>Microsoft Office PowerPoint</Application>
  <PresentationFormat>Экран (4:3)</PresentationFormat>
  <Paragraphs>150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ОСНОВИ ХІМІЧНОГО ВИРОБНИЦТВА</vt:lpstr>
      <vt:lpstr>Презентация PowerPoint</vt:lpstr>
      <vt:lpstr>Презентация PowerPoint</vt:lpstr>
      <vt:lpstr>Показники хімічного виробництва: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Матеріальний баланс</vt:lpstr>
      <vt:lpstr>Презентация PowerPoint</vt:lpstr>
      <vt:lpstr>СИРОВИННА БАЗА ВИРОБНИЦТВА</vt:lpstr>
      <vt:lpstr>Класифікація і характеристики сировини</vt:lpstr>
      <vt:lpstr>Презентация PowerPoint</vt:lpstr>
      <vt:lpstr>Презентация PowerPoint</vt:lpstr>
      <vt:lpstr>Принципи збагачення та розділення сировини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ХІМІЧНОГО ВИРОБНИЦТВА</dc:title>
  <dc:creator>User</dc:creator>
  <cp:lastModifiedBy>User</cp:lastModifiedBy>
  <cp:revision>41</cp:revision>
  <dcterms:created xsi:type="dcterms:W3CDTF">2020-08-31T13:23:11Z</dcterms:created>
  <dcterms:modified xsi:type="dcterms:W3CDTF">2020-09-28T08:34:39Z</dcterms:modified>
</cp:coreProperties>
</file>