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60" r:id="rId4"/>
    <p:sldId id="257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7" autoAdjust="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886A6-04E5-4BAA-A57E-9B89D12FD7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322D6B-A9AC-4690-9683-9BF37911C800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</a:rPr>
            <a:t>Поверхневі</a:t>
          </a:r>
          <a:r>
            <a:rPr lang="ru-RU" b="1" dirty="0" smtClean="0">
              <a:solidFill>
                <a:srgbClr val="FFFF00"/>
              </a:solidFill>
            </a:rPr>
            <a:t> води </a:t>
          </a:r>
          <a:r>
            <a:rPr lang="ru-RU" b="0" i="0" dirty="0" smtClean="0">
              <a:solidFill>
                <a:srgbClr val="FFFF00"/>
              </a:solidFill>
            </a:rPr>
            <a:t>- </a:t>
          </a:r>
          <a:r>
            <a:rPr lang="ru-RU" b="0" i="0" dirty="0" err="1" smtClean="0">
              <a:solidFill>
                <a:srgbClr val="FFFF00"/>
              </a:solidFill>
            </a:rPr>
            <a:t>це</a:t>
          </a:r>
          <a:r>
            <a:rPr lang="ru-RU" b="0" i="0" dirty="0" smtClean="0">
              <a:solidFill>
                <a:srgbClr val="FFFF00"/>
              </a:solidFill>
            </a:rPr>
            <a:t> води </a:t>
          </a:r>
          <a:r>
            <a:rPr lang="ru-RU" b="0" i="0" dirty="0" err="1" smtClean="0">
              <a:solidFill>
                <a:srgbClr val="FFFF00"/>
              </a:solidFill>
            </a:rPr>
            <a:t>річкових</a:t>
          </a:r>
          <a:r>
            <a:rPr lang="ru-RU" b="0" i="0" dirty="0" smtClean="0">
              <a:solidFill>
                <a:srgbClr val="FFFF00"/>
              </a:solidFill>
            </a:rPr>
            <a:t>, </a:t>
          </a:r>
          <a:r>
            <a:rPr lang="ru-RU" b="0" i="0" dirty="0" err="1" smtClean="0">
              <a:solidFill>
                <a:srgbClr val="FFFF00"/>
              </a:solidFill>
            </a:rPr>
            <a:t>озерних</a:t>
          </a:r>
          <a:r>
            <a:rPr lang="ru-RU" b="0" i="0" dirty="0" smtClean="0">
              <a:solidFill>
                <a:srgbClr val="FFFF00"/>
              </a:solidFill>
            </a:rPr>
            <a:t> і </a:t>
          </a:r>
          <a:r>
            <a:rPr lang="ru-RU" b="0" i="0" dirty="0" err="1" smtClean="0">
              <a:solidFill>
                <a:srgbClr val="FFFF00"/>
              </a:solidFill>
            </a:rPr>
            <a:t>морських</a:t>
          </a:r>
          <a:r>
            <a:rPr lang="ru-RU" b="0" i="0" dirty="0" smtClean="0">
              <a:solidFill>
                <a:srgbClr val="FFFF00"/>
              </a:solidFill>
            </a:rPr>
            <a:t> </a:t>
          </a:r>
          <a:r>
            <a:rPr lang="ru-RU" b="0" i="0" dirty="0" err="1" smtClean="0">
              <a:solidFill>
                <a:srgbClr val="FFFF00"/>
              </a:solidFill>
            </a:rPr>
            <a:t>водойм</a:t>
          </a:r>
          <a:r>
            <a:rPr lang="ru-RU" b="0" i="0" dirty="0" smtClean="0"/>
            <a:t>.</a:t>
          </a:r>
          <a:endParaRPr lang="ru-RU" dirty="0"/>
        </a:p>
      </dgm:t>
    </dgm:pt>
    <dgm:pt modelId="{DC66C437-076E-405C-8921-BD3AC1E44EF4}" type="parTrans" cxnId="{81927169-71F5-4B54-A989-60401002DC41}">
      <dgm:prSet/>
      <dgm:spPr/>
      <dgm:t>
        <a:bodyPr/>
        <a:lstStyle/>
        <a:p>
          <a:endParaRPr lang="ru-RU"/>
        </a:p>
      </dgm:t>
    </dgm:pt>
    <dgm:pt modelId="{A1EF00B4-FFF7-4237-8FB9-DFD966DAB550}" type="sibTrans" cxnId="{81927169-71F5-4B54-A989-60401002DC41}">
      <dgm:prSet/>
      <dgm:spPr/>
      <dgm:t>
        <a:bodyPr/>
        <a:lstStyle/>
        <a:p>
          <a:endParaRPr lang="ru-RU"/>
        </a:p>
      </dgm:t>
    </dgm:pt>
    <dgm:pt modelId="{CD45ABD6-2C57-417A-A685-FF9E24B35823}">
      <dgm:prSet phldrT="[Текст]"/>
      <dgm:spPr/>
      <dgm:t>
        <a:bodyPr/>
        <a:lstStyle/>
        <a:p>
          <a:r>
            <a:rPr lang="ru-RU" b="1" dirty="0" err="1" smtClean="0"/>
            <a:t>Підземні</a:t>
          </a:r>
          <a:r>
            <a:rPr lang="ru-RU" b="1" dirty="0" smtClean="0"/>
            <a:t> води </a:t>
          </a:r>
          <a:r>
            <a:rPr lang="ru-RU" b="0" i="0" dirty="0" smtClean="0"/>
            <a:t>- води </a:t>
          </a:r>
          <a:r>
            <a:rPr lang="ru-RU" b="0" i="0" dirty="0" err="1" smtClean="0"/>
            <a:t>артезіанських</a:t>
          </a:r>
          <a:r>
            <a:rPr lang="ru-RU" b="0" i="0" dirty="0" smtClean="0"/>
            <a:t> </a:t>
          </a:r>
          <a:r>
            <a:rPr lang="ru-RU" b="0" i="0" dirty="0" err="1" smtClean="0"/>
            <a:t>свердловин</a:t>
          </a:r>
          <a:r>
            <a:rPr lang="ru-RU" b="0" i="0" dirty="0" smtClean="0"/>
            <a:t>, </a:t>
          </a:r>
          <a:r>
            <a:rPr lang="ru-RU" b="0" i="0" dirty="0" err="1" smtClean="0"/>
            <a:t>колодязів</a:t>
          </a:r>
          <a:r>
            <a:rPr lang="ru-RU" b="0" i="0" dirty="0" smtClean="0"/>
            <a:t>, </a:t>
          </a:r>
          <a:r>
            <a:rPr lang="ru-RU" b="0" i="0" dirty="0" err="1" smtClean="0"/>
            <a:t>джерел</a:t>
          </a:r>
          <a:r>
            <a:rPr lang="ru-RU" b="0" i="0" dirty="0" smtClean="0"/>
            <a:t>, </a:t>
          </a:r>
          <a:r>
            <a:rPr lang="ru-RU" b="0" i="0" dirty="0" err="1" smtClean="0"/>
            <a:t>гейзерів</a:t>
          </a:r>
          <a:r>
            <a:rPr lang="ru-RU" b="0" i="0" dirty="0" smtClean="0"/>
            <a:t>.</a:t>
          </a:r>
          <a:endParaRPr lang="ru-RU" dirty="0"/>
        </a:p>
      </dgm:t>
    </dgm:pt>
    <dgm:pt modelId="{640BE2CE-470A-4392-8270-3F0989ABF873}" type="parTrans" cxnId="{812D524B-86AE-4862-B7C0-BB5A6549C8F7}">
      <dgm:prSet/>
      <dgm:spPr/>
      <dgm:t>
        <a:bodyPr/>
        <a:lstStyle/>
        <a:p>
          <a:endParaRPr lang="ru-RU"/>
        </a:p>
      </dgm:t>
    </dgm:pt>
    <dgm:pt modelId="{BF775920-4B37-452F-821B-CCD5172E4BAE}" type="sibTrans" cxnId="{812D524B-86AE-4862-B7C0-BB5A6549C8F7}">
      <dgm:prSet/>
      <dgm:spPr/>
      <dgm:t>
        <a:bodyPr/>
        <a:lstStyle/>
        <a:p>
          <a:endParaRPr lang="ru-RU"/>
        </a:p>
      </dgm:t>
    </dgm:pt>
    <dgm:pt modelId="{65A5B08B-AAF8-492E-8C70-488ACC5B06F5}">
      <dgm:prSet phldrT="[Текст]"/>
      <dgm:spPr/>
      <dgm:t>
        <a:bodyPr/>
        <a:lstStyle/>
        <a:p>
          <a:r>
            <a:rPr lang="ru-RU" b="1" i="0" dirty="0" err="1" smtClean="0">
              <a:solidFill>
                <a:srgbClr val="FFFF00"/>
              </a:solidFill>
            </a:rPr>
            <a:t>Атмосферні</a:t>
          </a:r>
          <a:r>
            <a:rPr lang="ru-RU" b="1" i="0" dirty="0" smtClean="0">
              <a:solidFill>
                <a:srgbClr val="FFFF00"/>
              </a:solidFill>
            </a:rPr>
            <a:t> води - води </a:t>
          </a:r>
          <a:r>
            <a:rPr lang="ru-RU" b="1" i="0" dirty="0" err="1" smtClean="0">
              <a:solidFill>
                <a:srgbClr val="FFFF00"/>
              </a:solidFill>
            </a:rPr>
            <a:t>дощових</a:t>
          </a:r>
          <a:r>
            <a:rPr lang="ru-RU" b="1" i="0" dirty="0" smtClean="0">
              <a:solidFill>
                <a:srgbClr val="FFFF00"/>
              </a:solidFill>
            </a:rPr>
            <a:t> і </a:t>
          </a:r>
          <a:r>
            <a:rPr lang="ru-RU" b="1" i="0" dirty="0" err="1" smtClean="0">
              <a:solidFill>
                <a:srgbClr val="FFFF00"/>
              </a:solidFill>
            </a:rPr>
            <a:t>снігових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опадів</a:t>
          </a:r>
          <a:endParaRPr lang="ru-RU" b="1" dirty="0">
            <a:solidFill>
              <a:srgbClr val="FFFF00"/>
            </a:solidFill>
          </a:endParaRPr>
        </a:p>
      </dgm:t>
    </dgm:pt>
    <dgm:pt modelId="{6188ED6C-3BD4-4EB7-844D-62433E3B697B}" type="parTrans" cxnId="{B26E819D-5180-4755-94E8-CA9C99D74B5B}">
      <dgm:prSet/>
      <dgm:spPr/>
      <dgm:t>
        <a:bodyPr/>
        <a:lstStyle/>
        <a:p>
          <a:endParaRPr lang="ru-RU"/>
        </a:p>
      </dgm:t>
    </dgm:pt>
    <dgm:pt modelId="{AFD5D713-7236-4DA4-80AE-001D54FAB6F4}" type="sibTrans" cxnId="{B26E819D-5180-4755-94E8-CA9C99D74B5B}">
      <dgm:prSet/>
      <dgm:spPr/>
      <dgm:t>
        <a:bodyPr/>
        <a:lstStyle/>
        <a:p>
          <a:endParaRPr lang="ru-RU"/>
        </a:p>
      </dgm:t>
    </dgm:pt>
    <dgm:pt modelId="{8A24CDEF-7E72-4169-84C1-87F5C4E8620B}">
      <dgm:prSet phldrT="[Текст]" phldr="1"/>
      <dgm:spPr/>
      <dgm:t>
        <a:bodyPr/>
        <a:lstStyle/>
        <a:p>
          <a:endParaRPr lang="ru-RU" dirty="0"/>
        </a:p>
      </dgm:t>
    </dgm:pt>
    <dgm:pt modelId="{65A83A03-1084-4FE3-9CD5-9E5F93450F64}" type="parTrans" cxnId="{AF0F8080-560E-4BB1-9D77-B19E1F7F9CF7}">
      <dgm:prSet/>
      <dgm:spPr/>
      <dgm:t>
        <a:bodyPr/>
        <a:lstStyle/>
        <a:p>
          <a:endParaRPr lang="ru-RU"/>
        </a:p>
      </dgm:t>
    </dgm:pt>
    <dgm:pt modelId="{1CC719AC-6C3F-48D1-84EC-F8D3428CD796}" type="sibTrans" cxnId="{AF0F8080-560E-4BB1-9D77-B19E1F7F9CF7}">
      <dgm:prSet/>
      <dgm:spPr/>
      <dgm:t>
        <a:bodyPr/>
        <a:lstStyle/>
        <a:p>
          <a:endParaRPr lang="ru-RU"/>
        </a:p>
      </dgm:t>
    </dgm:pt>
    <dgm:pt modelId="{737AE1D2-1BA8-45E0-8C4A-5CF076B7CCD6}" type="pres">
      <dgm:prSet presAssocID="{EE5886A6-04E5-4BAA-A57E-9B89D12FD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764FA-74D1-4615-9D26-54C8E074DFA2}" type="pres">
      <dgm:prSet presAssocID="{38322D6B-A9AC-4690-9683-9BF37911C80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3D6F9-776C-4038-98AA-E4EF58BFBBA2}" type="pres">
      <dgm:prSet presAssocID="{38322D6B-A9AC-4690-9683-9BF37911C80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6FC5C-7E2B-4DE4-A5C9-4251A77041E0}" type="pres">
      <dgm:prSet presAssocID="{65A5B08B-AAF8-492E-8C70-488ACC5B06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F171F-8D9D-4F0A-B746-38BC6F85F6F0}" type="pres">
      <dgm:prSet presAssocID="{65A5B08B-AAF8-492E-8C70-488ACC5B06F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5FBB1-51CE-4A8C-9C74-09996917E1EF}" type="presOf" srcId="{8A24CDEF-7E72-4169-84C1-87F5C4E8620B}" destId="{E22F171F-8D9D-4F0A-B746-38BC6F85F6F0}" srcOrd="0" destOrd="0" presId="urn:microsoft.com/office/officeart/2005/8/layout/vList2"/>
    <dgm:cxn modelId="{812D524B-86AE-4862-B7C0-BB5A6549C8F7}" srcId="{38322D6B-A9AC-4690-9683-9BF37911C800}" destId="{CD45ABD6-2C57-417A-A685-FF9E24B35823}" srcOrd="0" destOrd="0" parTransId="{640BE2CE-470A-4392-8270-3F0989ABF873}" sibTransId="{BF775920-4B37-452F-821B-CCD5172E4BAE}"/>
    <dgm:cxn modelId="{1CF668B0-0FC4-46AE-BD64-6EF6CAFCEB50}" type="presOf" srcId="{38322D6B-A9AC-4690-9683-9BF37911C800}" destId="{B49764FA-74D1-4615-9D26-54C8E074DFA2}" srcOrd="0" destOrd="0" presId="urn:microsoft.com/office/officeart/2005/8/layout/vList2"/>
    <dgm:cxn modelId="{AB166456-E439-450C-BCF7-E12E2B18DA8D}" type="presOf" srcId="{EE5886A6-04E5-4BAA-A57E-9B89D12FD700}" destId="{737AE1D2-1BA8-45E0-8C4A-5CF076B7CCD6}" srcOrd="0" destOrd="0" presId="urn:microsoft.com/office/officeart/2005/8/layout/vList2"/>
    <dgm:cxn modelId="{9D2BA3F5-C048-4A01-806B-E442312FC7F1}" type="presOf" srcId="{65A5B08B-AAF8-492E-8C70-488ACC5B06F5}" destId="{03A6FC5C-7E2B-4DE4-A5C9-4251A77041E0}" srcOrd="0" destOrd="0" presId="urn:microsoft.com/office/officeart/2005/8/layout/vList2"/>
    <dgm:cxn modelId="{B26E819D-5180-4755-94E8-CA9C99D74B5B}" srcId="{EE5886A6-04E5-4BAA-A57E-9B89D12FD700}" destId="{65A5B08B-AAF8-492E-8C70-488ACC5B06F5}" srcOrd="1" destOrd="0" parTransId="{6188ED6C-3BD4-4EB7-844D-62433E3B697B}" sibTransId="{AFD5D713-7236-4DA4-80AE-001D54FAB6F4}"/>
    <dgm:cxn modelId="{A8F820C2-3FDB-4AAB-8394-2405FB27269A}" type="presOf" srcId="{CD45ABD6-2C57-417A-A685-FF9E24B35823}" destId="{EAC3D6F9-776C-4038-98AA-E4EF58BFBBA2}" srcOrd="0" destOrd="0" presId="urn:microsoft.com/office/officeart/2005/8/layout/vList2"/>
    <dgm:cxn modelId="{81927169-71F5-4B54-A989-60401002DC41}" srcId="{EE5886A6-04E5-4BAA-A57E-9B89D12FD700}" destId="{38322D6B-A9AC-4690-9683-9BF37911C800}" srcOrd="0" destOrd="0" parTransId="{DC66C437-076E-405C-8921-BD3AC1E44EF4}" sibTransId="{A1EF00B4-FFF7-4237-8FB9-DFD966DAB550}"/>
    <dgm:cxn modelId="{AF0F8080-560E-4BB1-9D77-B19E1F7F9CF7}" srcId="{65A5B08B-AAF8-492E-8C70-488ACC5B06F5}" destId="{8A24CDEF-7E72-4169-84C1-87F5C4E8620B}" srcOrd="0" destOrd="0" parTransId="{65A83A03-1084-4FE3-9CD5-9E5F93450F64}" sibTransId="{1CC719AC-6C3F-48D1-84EC-F8D3428CD796}"/>
    <dgm:cxn modelId="{4BDDDB37-C793-437B-9171-D43E0E0E51F4}" type="presParOf" srcId="{737AE1D2-1BA8-45E0-8C4A-5CF076B7CCD6}" destId="{B49764FA-74D1-4615-9D26-54C8E074DFA2}" srcOrd="0" destOrd="0" presId="urn:microsoft.com/office/officeart/2005/8/layout/vList2"/>
    <dgm:cxn modelId="{DDC96C6A-774A-4A6A-BC74-87C68395E5EC}" type="presParOf" srcId="{737AE1D2-1BA8-45E0-8C4A-5CF076B7CCD6}" destId="{EAC3D6F9-776C-4038-98AA-E4EF58BFBBA2}" srcOrd="1" destOrd="0" presId="urn:microsoft.com/office/officeart/2005/8/layout/vList2"/>
    <dgm:cxn modelId="{781BA2B2-3159-4780-884C-E22C8D2912CB}" type="presParOf" srcId="{737AE1D2-1BA8-45E0-8C4A-5CF076B7CCD6}" destId="{03A6FC5C-7E2B-4DE4-A5C9-4251A77041E0}" srcOrd="2" destOrd="0" presId="urn:microsoft.com/office/officeart/2005/8/layout/vList2"/>
    <dgm:cxn modelId="{96E91EE5-BC08-4838-8FCC-5F6E76FCF33E}" type="presParOf" srcId="{737AE1D2-1BA8-45E0-8C4A-5CF076B7CCD6}" destId="{E22F171F-8D9D-4F0A-B746-38BC6F85F6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764FA-74D1-4615-9D26-54C8E074DFA2}">
      <dsp:nvSpPr>
        <dsp:cNvPr id="0" name=""/>
        <dsp:cNvSpPr/>
      </dsp:nvSpPr>
      <dsp:spPr>
        <a:xfrm>
          <a:off x="0" y="26753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FFFF00"/>
              </a:solidFill>
            </a:rPr>
            <a:t>Поверхневі</a:t>
          </a:r>
          <a:r>
            <a:rPr lang="ru-RU" sz="3600" b="1" kern="1200" dirty="0" smtClean="0">
              <a:solidFill>
                <a:srgbClr val="FFFF00"/>
              </a:solidFill>
            </a:rPr>
            <a:t> води </a:t>
          </a:r>
          <a:r>
            <a:rPr lang="ru-RU" sz="3600" b="0" i="0" kern="1200" dirty="0" smtClean="0">
              <a:solidFill>
                <a:srgbClr val="FFFF00"/>
              </a:solidFill>
            </a:rPr>
            <a:t>- </a:t>
          </a:r>
          <a:r>
            <a:rPr lang="ru-RU" sz="3600" b="0" i="0" kern="1200" dirty="0" err="1" smtClean="0">
              <a:solidFill>
                <a:srgbClr val="FFFF00"/>
              </a:solidFill>
            </a:rPr>
            <a:t>це</a:t>
          </a:r>
          <a:r>
            <a:rPr lang="ru-RU" sz="3600" b="0" i="0" kern="1200" dirty="0" smtClean="0">
              <a:solidFill>
                <a:srgbClr val="FFFF00"/>
              </a:solidFill>
            </a:rPr>
            <a:t> води </a:t>
          </a:r>
          <a:r>
            <a:rPr lang="ru-RU" sz="3600" b="0" i="0" kern="1200" dirty="0" err="1" smtClean="0">
              <a:solidFill>
                <a:srgbClr val="FFFF00"/>
              </a:solidFill>
            </a:rPr>
            <a:t>річкових</a:t>
          </a:r>
          <a:r>
            <a:rPr lang="ru-RU" sz="3600" b="0" i="0" kern="1200" dirty="0" smtClean="0">
              <a:solidFill>
                <a:srgbClr val="FFFF00"/>
              </a:solidFill>
            </a:rPr>
            <a:t>, </a:t>
          </a:r>
          <a:r>
            <a:rPr lang="ru-RU" sz="3600" b="0" i="0" kern="1200" dirty="0" err="1" smtClean="0">
              <a:solidFill>
                <a:srgbClr val="FFFF00"/>
              </a:solidFill>
            </a:rPr>
            <a:t>озерних</a:t>
          </a:r>
          <a:r>
            <a:rPr lang="ru-RU" sz="3600" b="0" i="0" kern="1200" dirty="0" smtClean="0">
              <a:solidFill>
                <a:srgbClr val="FFFF00"/>
              </a:solidFill>
            </a:rPr>
            <a:t> і </a:t>
          </a:r>
          <a:r>
            <a:rPr lang="ru-RU" sz="3600" b="0" i="0" kern="1200" dirty="0" err="1" smtClean="0">
              <a:solidFill>
                <a:srgbClr val="FFFF00"/>
              </a:solidFill>
            </a:rPr>
            <a:t>морських</a:t>
          </a:r>
          <a:r>
            <a:rPr lang="ru-RU" sz="3600" b="0" i="0" kern="1200" dirty="0" smtClean="0">
              <a:solidFill>
                <a:srgbClr val="FFFF00"/>
              </a:solidFill>
            </a:rPr>
            <a:t> </a:t>
          </a:r>
          <a:r>
            <a:rPr lang="ru-RU" sz="3600" b="0" i="0" kern="1200" dirty="0" err="1" smtClean="0">
              <a:solidFill>
                <a:srgbClr val="FFFF00"/>
              </a:solidFill>
            </a:rPr>
            <a:t>водойм</a:t>
          </a:r>
          <a:r>
            <a:rPr lang="ru-RU" sz="3600" b="0" i="0" kern="1200" dirty="0" smtClean="0"/>
            <a:t>.</a:t>
          </a:r>
          <a:endParaRPr lang="ru-RU" sz="3600" kern="1200" dirty="0"/>
        </a:p>
      </dsp:txBody>
      <dsp:txXfrm>
        <a:off x="69908" y="96661"/>
        <a:ext cx="8089784" cy="1292264"/>
      </dsp:txXfrm>
    </dsp:sp>
    <dsp:sp modelId="{EAC3D6F9-776C-4038-98AA-E4EF58BFBBA2}">
      <dsp:nvSpPr>
        <dsp:cNvPr id="0" name=""/>
        <dsp:cNvSpPr/>
      </dsp:nvSpPr>
      <dsp:spPr>
        <a:xfrm>
          <a:off x="0" y="1458833"/>
          <a:ext cx="8229600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err="1" smtClean="0"/>
            <a:t>Підземні</a:t>
          </a:r>
          <a:r>
            <a:rPr lang="ru-RU" sz="2800" b="1" kern="1200" dirty="0" smtClean="0"/>
            <a:t> води </a:t>
          </a:r>
          <a:r>
            <a:rPr lang="ru-RU" sz="2800" b="0" i="0" kern="1200" dirty="0" smtClean="0"/>
            <a:t>- води </a:t>
          </a:r>
          <a:r>
            <a:rPr lang="ru-RU" sz="2800" b="0" i="0" kern="1200" dirty="0" err="1" smtClean="0"/>
            <a:t>артезіанських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свердловин</a:t>
          </a:r>
          <a:r>
            <a:rPr lang="ru-RU" sz="2800" b="0" i="0" kern="1200" dirty="0" smtClean="0"/>
            <a:t>, </a:t>
          </a:r>
          <a:r>
            <a:rPr lang="ru-RU" sz="2800" b="0" i="0" kern="1200" dirty="0" err="1" smtClean="0"/>
            <a:t>колодязів</a:t>
          </a:r>
          <a:r>
            <a:rPr lang="ru-RU" sz="2800" b="0" i="0" kern="1200" dirty="0" smtClean="0"/>
            <a:t>, </a:t>
          </a:r>
          <a:r>
            <a:rPr lang="ru-RU" sz="2800" b="0" i="0" kern="1200" dirty="0" err="1" smtClean="0"/>
            <a:t>джерел</a:t>
          </a:r>
          <a:r>
            <a:rPr lang="ru-RU" sz="2800" b="0" i="0" kern="1200" dirty="0" smtClean="0"/>
            <a:t>, </a:t>
          </a:r>
          <a:r>
            <a:rPr lang="ru-RU" sz="2800" b="0" i="0" kern="1200" dirty="0" err="1" smtClean="0"/>
            <a:t>гейзерів</a:t>
          </a:r>
          <a:r>
            <a:rPr lang="ru-RU" sz="2800" b="0" i="0" kern="1200" dirty="0" smtClean="0"/>
            <a:t>.</a:t>
          </a:r>
          <a:endParaRPr lang="ru-RU" sz="2800" kern="1200" dirty="0"/>
        </a:p>
      </dsp:txBody>
      <dsp:txXfrm>
        <a:off x="0" y="1458833"/>
        <a:ext cx="8229600" cy="875610"/>
      </dsp:txXfrm>
    </dsp:sp>
    <dsp:sp modelId="{03A6FC5C-7E2B-4DE4-A5C9-4251A77041E0}">
      <dsp:nvSpPr>
        <dsp:cNvPr id="0" name=""/>
        <dsp:cNvSpPr/>
      </dsp:nvSpPr>
      <dsp:spPr>
        <a:xfrm>
          <a:off x="0" y="2334443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solidFill>
                <a:srgbClr val="FFFF00"/>
              </a:solidFill>
            </a:rPr>
            <a:t>Атмосферні</a:t>
          </a:r>
          <a:r>
            <a:rPr lang="ru-RU" sz="3600" b="1" i="0" kern="1200" dirty="0" smtClean="0">
              <a:solidFill>
                <a:srgbClr val="FFFF00"/>
              </a:solidFill>
            </a:rPr>
            <a:t> води - води </a:t>
          </a:r>
          <a:r>
            <a:rPr lang="ru-RU" sz="3600" b="1" i="0" kern="1200" dirty="0" err="1" smtClean="0">
              <a:solidFill>
                <a:srgbClr val="FFFF00"/>
              </a:solidFill>
            </a:rPr>
            <a:t>дощових</a:t>
          </a:r>
          <a:r>
            <a:rPr lang="ru-RU" sz="3600" b="1" i="0" kern="1200" dirty="0" smtClean="0">
              <a:solidFill>
                <a:srgbClr val="FFFF00"/>
              </a:solidFill>
            </a:rPr>
            <a:t> і </a:t>
          </a:r>
          <a:r>
            <a:rPr lang="ru-RU" sz="3600" b="1" i="0" kern="1200" dirty="0" err="1" smtClean="0">
              <a:solidFill>
                <a:srgbClr val="FFFF00"/>
              </a:solidFill>
            </a:rPr>
            <a:t>снігових</a:t>
          </a:r>
          <a:r>
            <a:rPr lang="ru-RU" sz="3600" b="1" i="0" kern="1200" dirty="0" smtClean="0">
              <a:solidFill>
                <a:srgbClr val="FFFF00"/>
              </a:solidFill>
            </a:rPr>
            <a:t> </a:t>
          </a:r>
          <a:r>
            <a:rPr lang="ru-RU" sz="3600" b="1" i="0" kern="1200" dirty="0" err="1" smtClean="0">
              <a:solidFill>
                <a:srgbClr val="FFFF00"/>
              </a:solidFill>
            </a:rPr>
            <a:t>опадів</a:t>
          </a:r>
          <a:endParaRPr lang="ru-RU" sz="3600" b="1" kern="1200" dirty="0">
            <a:solidFill>
              <a:srgbClr val="FFFF00"/>
            </a:solidFill>
          </a:endParaRPr>
        </a:p>
      </dsp:txBody>
      <dsp:txXfrm>
        <a:off x="69908" y="2404351"/>
        <a:ext cx="8089784" cy="1292264"/>
      </dsp:txXfrm>
    </dsp:sp>
    <dsp:sp modelId="{E22F171F-8D9D-4F0A-B746-38BC6F85F6F0}">
      <dsp:nvSpPr>
        <dsp:cNvPr id="0" name=""/>
        <dsp:cNvSpPr/>
      </dsp:nvSpPr>
      <dsp:spPr>
        <a:xfrm>
          <a:off x="0" y="3766523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kern="1200" dirty="0"/>
        </a:p>
      </dsp:txBody>
      <dsp:txXfrm>
        <a:off x="0" y="3766523"/>
        <a:ext cx="8229600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B71E1-98EB-40E8-9496-60CD1E04C03B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CE5D0-BF42-41D2-A83F-B0897E88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2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CE5D0-BF42-41D2-A83F-B0897E8817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0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CE5D0-BF42-41D2-A83F-B0897E8817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0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D7D4-10D1-4952-A0B0-CC07034478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80CB-4BE6-45CB-B306-9464B5082B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6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27AC-AE7C-4E53-9482-D8AA11CAC2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1799-0978-46CA-A2F6-7A65E0F258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1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1B2B-B3C1-4F72-9226-46BC7CCB07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9EB2-052C-4ADE-B11F-F658EB6190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5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C4A3-8A1E-437D-85B8-12A211AD5C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008B-A8AD-43EF-854F-A6248F0EF4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9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07B9-070C-4D76-ACDD-450898C15E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616A-E91E-48ED-BC64-11DEA9368D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8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3A08-DE5A-4C2F-A2D1-5F7AD59F47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E259-324C-48BE-B422-CB5E48063A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92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4666-9FEB-4179-8E21-CF9AF6D49A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3AAE-1D2B-438E-9845-A36FFCA6CC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64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F296-A206-4EB5-BB38-D7C731E858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A203-8C7B-4879-A66C-8FBDA9C8DF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0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89EB-87E8-4741-95C7-B8F0FC444C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AD07-FBA2-4B6E-BCC9-FD5474CFB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9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93C8-8E9E-4FB5-9E2F-A2F7F09388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8305-95B7-407A-9984-7CFE6C6E6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6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1DCF-0942-44BD-A9D9-57865FC54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B62D-56AB-48B0-817E-C9E5AD1C77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1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28A048-DCE2-4A51-BC72-68A682EA51F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AC59BB-D62C-4086-A746-97891C802C3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DEFDB6-FFE9-4028-94A9-5477E1DE28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B1962E-5646-47E1-AB6E-1D10A7825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FFFF00"/>
                </a:solidFill>
                <a:effectLst/>
                <a:latin typeface="Times New Roman"/>
              </a:rPr>
              <a:t>ВОДА В ХІМІЧНІЙ ПРОМИСЛОВОСТІ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FF00"/>
                </a:solidFill>
                <a:effectLst/>
                <a:latin typeface="Times New Roman"/>
              </a:rPr>
              <a:t>Види</a:t>
            </a:r>
            <a:r>
              <a:rPr lang="ru-RU" b="1" i="1" dirty="0" smtClean="0">
                <a:solidFill>
                  <a:srgbClr val="FFFF00"/>
                </a:solidFill>
                <a:effectLst/>
                <a:latin typeface="Times New Roman"/>
              </a:rPr>
              <a:t> і характеристика </a:t>
            </a:r>
            <a:r>
              <a:rPr lang="ru-RU" b="1" i="1" dirty="0" err="1" smtClean="0">
                <a:solidFill>
                  <a:srgbClr val="FFFF00"/>
                </a:solidFill>
                <a:effectLst/>
                <a:latin typeface="Times New Roman"/>
              </a:rPr>
              <a:t>природних</a:t>
            </a:r>
            <a:r>
              <a:rPr lang="ru-RU" b="1" i="1" dirty="0" smtClean="0">
                <a:solidFill>
                  <a:srgbClr val="FFFF00"/>
                </a:solidFill>
                <a:effectLst/>
                <a:latin typeface="Times New Roman"/>
              </a:rPr>
              <a:t> вод. </a:t>
            </a:r>
            <a:r>
              <a:rPr lang="ru-RU" b="1" i="1" dirty="0" err="1" smtClean="0">
                <a:solidFill>
                  <a:srgbClr val="FFFF00"/>
                </a:solidFill>
                <a:effectLst/>
                <a:latin typeface="Times New Roman"/>
              </a:rPr>
              <a:t>Основні</a:t>
            </a:r>
            <a:r>
              <a:rPr lang="ru-RU" b="1" i="1" dirty="0" smtClean="0">
                <a:solidFill>
                  <a:srgbClr val="FFFF00"/>
                </a:solidFill>
                <a:effectLst/>
                <a:latin typeface="Times New Roman"/>
              </a:rPr>
              <a:t> методи </a:t>
            </a:r>
            <a:r>
              <a:rPr lang="ru-RU" b="1" i="1" dirty="0" err="1" smtClean="0">
                <a:solidFill>
                  <a:srgbClr val="FFFF00"/>
                </a:solidFill>
                <a:effectLst/>
                <a:latin typeface="Times New Roman"/>
              </a:rPr>
              <a:t>очищення</a:t>
            </a:r>
            <a:r>
              <a:rPr lang="ru-RU" b="1" i="1" dirty="0" smtClean="0">
                <a:solidFill>
                  <a:srgbClr val="FFFF00"/>
                </a:solidFill>
                <a:effectLst/>
                <a:latin typeface="Times New Roman"/>
              </a:rPr>
              <a:t> та </a:t>
            </a:r>
            <a:r>
              <a:rPr lang="ru-RU" b="1" i="1" dirty="0" err="1" smtClean="0">
                <a:solidFill>
                  <a:srgbClr val="FFFF00"/>
                </a:solidFill>
                <a:effectLst/>
                <a:latin typeface="Times New Roman"/>
              </a:rPr>
              <a:t>кондиціювання</a:t>
            </a:r>
            <a:r>
              <a:rPr lang="ru-RU" b="1" i="1" dirty="0" smtClean="0">
                <a:solidFill>
                  <a:srgbClr val="FFFF00"/>
                </a:solidFill>
                <a:effectLst/>
                <a:latin typeface="Times New Roman"/>
              </a:rPr>
              <a:t> вод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724672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5" y="116632"/>
            <a:ext cx="3756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Знезараження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  <a:t> води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5878" y="70140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CLO)2 + CO2  + H2O   →  </a:t>
            </a:r>
            <a:r>
              <a:rPr 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CO3  +   2HCLO  </a:t>
            </a:r>
          </a:p>
          <a:p>
            <a:pPr lvl="0"/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HCLO → HCL   + O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1560" y="1370440"/>
            <a:ext cx="7141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Знесолювання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демінералізація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  <a:t>) води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189" y="20608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Знесолювання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полягає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вилученні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 води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перш за все,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неорганічних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солей.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Знесолювання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бути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повним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якщо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вилучаються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солі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частковим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виводяться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лише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деякі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сполуки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іони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0628" y="31338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Кріогенні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методи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виморожуванням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кристалізацією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газогідратів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Виморожування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замерзання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розчинів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води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розчинника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5532" y="3097509"/>
            <a:ext cx="36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Мембранні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методи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знесолення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 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ґрунтуються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різній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проникності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через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напівпроникну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мембрану.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624" y="4611155"/>
            <a:ext cx="5115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Первапорація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мембранний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рушійною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силою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різниця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парціальних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тисків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пари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градієнт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концентрацій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речовини по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обидва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боки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мембрани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які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створюються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внаслідок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різниці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температур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тисків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Застосовується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метод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переважно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очищення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 від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летких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органічних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01" y="27534"/>
            <a:ext cx="4500000" cy="168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Зворотний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осмос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фільтрування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тиском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крізь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мембрани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які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повністю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пропускають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молекули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повністю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частково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затримують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молекули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іони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341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Ультрафільтрування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баромембранного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вилучення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концентрування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фракціонування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високомолекулярних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сполук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відбувається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різниці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тисків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обох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боків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мембрану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становить 0,05...0,5 МПа.</a:t>
            </a:r>
            <a:endParaRPr lang="ru-RU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25" y="1844824"/>
            <a:ext cx="3657751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64142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Рушійною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силою 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діалізу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градієнт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концентрацій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обох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боків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мембран.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відбувається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використанням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непористих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дифузійних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) мембран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застосовується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вилучення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порівняно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високою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молекулярною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масою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5923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Е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лектродіаліз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,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полягає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перенесенні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іонів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електроліту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через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селективні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іонообмінні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мембрани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електричного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постійного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струму.</a:t>
            </a:r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" y="5114377"/>
            <a:ext cx="4212000" cy="175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8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04664"/>
            <a:ext cx="3869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Зм’якшення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/>
              </a:rPr>
              <a:t> води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3939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Фізико-хімічний</a:t>
            </a:r>
            <a:r>
              <a:rPr lang="ru-RU" dirty="0"/>
              <a:t> (</a:t>
            </a:r>
            <a:r>
              <a:rPr lang="ru-RU" dirty="0" err="1"/>
              <a:t>термічний</a:t>
            </a:r>
            <a:r>
              <a:rPr lang="ru-RU" dirty="0"/>
              <a:t>) метод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382990"/>
            <a:ext cx="3402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16832"/>
            <a:ext cx="1681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методи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81" y="1954733"/>
            <a:ext cx="43164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81" y="2492896"/>
            <a:ext cx="399272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2" y="3060242"/>
            <a:ext cx="3998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5995" y="3667009"/>
            <a:ext cx="3790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Іонообмінний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метод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очищення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 </a:t>
            </a:r>
            <a:endParaRPr lang="ru-RU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9" y="4216341"/>
            <a:ext cx="444315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0" y="4653138"/>
            <a:ext cx="3564000" cy="41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0" y="5157212"/>
            <a:ext cx="4500000" cy="43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5" y="5613051"/>
            <a:ext cx="4356000" cy="47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2" y="1266660"/>
            <a:ext cx="58705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65328"/>
            <a:ext cx="6741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1 - </a:t>
            </a:r>
            <a:r>
              <a:rPr lang="ru-RU" dirty="0" err="1" smtClean="0"/>
              <a:t>грубий</a:t>
            </a:r>
            <a:r>
              <a:rPr lang="ru-RU" dirty="0" smtClean="0"/>
              <a:t> </a:t>
            </a:r>
            <a:r>
              <a:rPr lang="ru-RU" dirty="0" err="1" smtClean="0"/>
              <a:t>відстійник</a:t>
            </a:r>
            <a:r>
              <a:rPr lang="ru-RU" dirty="0" smtClean="0"/>
              <a:t>; 2 - </a:t>
            </a:r>
            <a:r>
              <a:rPr lang="ru-RU" dirty="0" err="1" smtClean="0"/>
              <a:t>змішувач</a:t>
            </a:r>
            <a:r>
              <a:rPr lang="ru-RU" dirty="0" smtClean="0"/>
              <a:t> коагулянту;</a:t>
            </a:r>
          </a:p>
          <a:p>
            <a:pPr algn="just"/>
            <a:r>
              <a:rPr lang="ru-RU" dirty="0" smtClean="0"/>
              <a:t>3 - </a:t>
            </a:r>
            <a:r>
              <a:rPr lang="ru-RU" dirty="0" err="1" smtClean="0"/>
              <a:t>коагуляційний</a:t>
            </a:r>
            <a:r>
              <a:rPr lang="ru-RU" dirty="0" smtClean="0"/>
              <a:t> </a:t>
            </a:r>
            <a:r>
              <a:rPr lang="ru-RU" dirty="0" err="1" smtClean="0"/>
              <a:t>відстійник</a:t>
            </a:r>
            <a:r>
              <a:rPr lang="ru-RU" dirty="0" smtClean="0"/>
              <a:t>; 4 - </a:t>
            </a:r>
            <a:r>
              <a:rPr lang="ru-RU" dirty="0" err="1" smtClean="0"/>
              <a:t>фільтр</a:t>
            </a:r>
            <a:r>
              <a:rPr lang="ru-RU" dirty="0" smtClean="0"/>
              <a:t>; 5 - </a:t>
            </a:r>
            <a:r>
              <a:rPr lang="ru-RU" dirty="0" err="1" smtClean="0"/>
              <a:t>катіонітний</a:t>
            </a:r>
            <a:r>
              <a:rPr lang="ru-RU" dirty="0" smtClean="0"/>
              <a:t> </a:t>
            </a:r>
            <a:r>
              <a:rPr lang="ru-RU" dirty="0" err="1" smtClean="0"/>
              <a:t>фільтр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6 - </a:t>
            </a:r>
            <a:r>
              <a:rPr lang="ru-RU" dirty="0" err="1" smtClean="0"/>
              <a:t>аніонітних</a:t>
            </a:r>
            <a:r>
              <a:rPr lang="ru-RU" dirty="0" smtClean="0"/>
              <a:t> </a:t>
            </a:r>
            <a:r>
              <a:rPr lang="ru-RU" dirty="0" err="1" smtClean="0"/>
              <a:t>фільтр</a:t>
            </a:r>
            <a:r>
              <a:rPr lang="ru-RU" dirty="0" smtClean="0"/>
              <a:t>; 7 - </a:t>
            </a:r>
            <a:r>
              <a:rPr lang="ru-RU" dirty="0" err="1" smtClean="0"/>
              <a:t>теплообмінник</a:t>
            </a:r>
            <a:r>
              <a:rPr lang="ru-RU" dirty="0" smtClean="0"/>
              <a:t>; 9 - </a:t>
            </a:r>
            <a:r>
              <a:rPr lang="ru-RU" dirty="0" err="1" smtClean="0"/>
              <a:t>деаератор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9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FF00"/>
                </a:solidFill>
                <a:effectLst/>
                <a:latin typeface="Times New Roman"/>
              </a:rPr>
              <a:t>ВИКОРИСТАННЯ ЕНЕРГІЇ В ХІМІЧНОМУ ВИРОБНИЦТВІ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/>
              </a:rPr>
              <a:t>Характеристика і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класифікація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паливно-енергетичних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ресурсів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.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Енергопостачання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 і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витрати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енергії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.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Вторинні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енергоресурси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, їх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джерела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 і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класифікація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.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Раціональне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використання</a:t>
            </a:r>
            <a:r>
              <a:rPr lang="ru-RU" b="1" i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/>
              </a:rPr>
              <a:t>енергоресурсів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Показником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енергоємності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хімічного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є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витрата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енергії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одиницю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одержуваної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продукції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r>
              <a:rPr lang="ru-RU" b="1" dirty="0"/>
              <a:t> </a:t>
            </a:r>
            <a:r>
              <a:rPr lang="ru-RU" dirty="0"/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кВт / год, ккал, кДж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(т, кг, м3),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об'ємних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кВт * год / т, т / т, кг/м3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048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Електрична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застосовується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проведення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електрохімічних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електроліз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розплавів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електротермічних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плавлення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нагрівання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синтез при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високій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температурі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електромагнітних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процесів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93" y="1936318"/>
            <a:ext cx="4392000" cy="179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38610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Теплова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енергія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застосовується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здійснення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різноманітних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фізичних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супроводжуються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реакціями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нагрівання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плавлення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сушіння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випарювання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дистиляція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) і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нагріву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реагентів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при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проведенні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реакцій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 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6" y="3955960"/>
            <a:ext cx="37496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/>
              </a:rPr>
              <a:t>Світлова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/>
              </a:rPr>
              <a:t>енергія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застосовується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для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реалізації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фотохімічних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реакцій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, синтез хлористого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водню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елементів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229200"/>
            <a:ext cx="6191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/>
              </a:rPr>
              <a:t>Вторинні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/>
              </a:rPr>
              <a:t>енергоресурси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</a:rPr>
              <a:t> ВЕР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представляють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собою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енергетичні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відходи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або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побічні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–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відходящи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 гази,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рідини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, пар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</a:t>
            </a:r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" y="2897789"/>
            <a:ext cx="549480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12409"/>
            <a:ext cx="4283968" cy="218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7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8395"/>
            <a:ext cx="4608000" cy="25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Класифікація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енергетичних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ресурсів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. 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Найважливішим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джерелом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енергії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є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хімічне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паливо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копалини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вугілля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, торф,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нафтопродукти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природний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газ,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технічні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гази),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складає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балансі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енергоресурсів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хімічної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промисловості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до 70%. Структура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споживання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хімічного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палива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: газ - 19.4%,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тверде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паливо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- 30.9%,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нафтопродукти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- 47.2%.</a:t>
            </a:r>
          </a:p>
          <a:p>
            <a:pPr algn="just"/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Друге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місце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за масштабами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енергетичного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вкладу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займає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гідроенергія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ГЕС і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ядерна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енергія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АЕС.</a:t>
            </a:r>
            <a:endParaRPr lang="ru-RU" b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46585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За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енергоємності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діляться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на три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класи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:</a:t>
            </a:r>
          </a:p>
          <a:p>
            <a:pPr algn="just"/>
            <a:r>
              <a:rPr lang="ru-RU" b="1" i="0" u="sng" dirty="0" smtClean="0">
                <a:solidFill>
                  <a:srgbClr val="000000"/>
                </a:solidFill>
                <a:effectLst/>
                <a:latin typeface="Times New Roman"/>
              </a:rPr>
              <a:t>1клас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витратою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УТ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умовне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томливо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)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2т (58 * 103кДж) на 1т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ацетилену,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волокон,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капролактаму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поліетилену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algn="just"/>
            <a:r>
              <a:rPr lang="ru-RU" b="1" i="0" u="sng" dirty="0" smtClean="0">
                <a:solidFill>
                  <a:srgbClr val="000000"/>
                </a:solidFill>
                <a:effectLst/>
                <a:latin typeface="Times New Roman"/>
              </a:rPr>
              <a:t>2клас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витратою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УТ від 1 до 2 т (29 * 103-58 * 103 кДж) на тонну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аміаку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карбонату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натрію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метанолу.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117</a:t>
            </a:r>
          </a:p>
          <a:p>
            <a:pPr algn="just"/>
            <a:r>
              <a:rPr lang="ru-RU" b="1" u="sng" dirty="0" smtClean="0">
                <a:solidFill>
                  <a:srgbClr val="000000"/>
                </a:solidFill>
                <a:effectLst/>
                <a:latin typeface="Times New Roman"/>
              </a:rPr>
              <a:t>3 </a:t>
            </a:r>
            <a:r>
              <a:rPr lang="ru-RU" b="1" u="sng" dirty="0" err="1" smtClean="0">
                <a:solidFill>
                  <a:srgbClr val="000000"/>
                </a:solidFill>
                <a:effectLst/>
                <a:latin typeface="Times New Roman"/>
              </a:rPr>
              <a:t>клас</a:t>
            </a: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витратою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менше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1т (29 * 103кДж) на тонну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розведеної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нітратної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кислоти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оцтової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кислоти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етиленгліколю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147957"/>
            <a:ext cx="4356000" cy="24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/>
              </a:rPr>
              <a:t>Джерела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/>
              </a:rPr>
              <a:t>енергії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які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використовуються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підприємствах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можуть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бути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різними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Вони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оцінюються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за 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характеристикою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енергетичних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ресурсів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енергетичної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цінності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, запасам.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111970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Енергетична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цінність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хімічного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палива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характеризується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:</a:t>
            </a:r>
          </a:p>
          <a:p>
            <a:pPr algn="just"/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-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калорійним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еквівалентом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які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представляють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ставлення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теплоти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згорання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даного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палива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до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теплоти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згорання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умовного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палива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(УТ),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прийнятої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за</a:t>
            </a:r>
          </a:p>
          <a:p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29260кДж</a:t>
            </a:r>
          </a:p>
          <a:p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ηк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=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Qn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/29260</a:t>
            </a:r>
          </a:p>
          <a:p>
            <a:pPr lvl="0"/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-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Кількістю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енергії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в кВт * год,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одержуваному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при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повному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згорянні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1кг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або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1м3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палива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Ця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величина становить для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кам'яного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вугілля-8, ПГ-10.6, коксу- 7.2.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мазуту 15,4, обратного коксового газа 4,8.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сравнения та же величина для обогащенного урана равна 22,5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З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усієї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споживаної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хімічною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промисловістю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енергії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40% становить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електрична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, 50%-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теплова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, 10% -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паливна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b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24036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0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Критерієм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економічності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використання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енергії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є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коефіцієнт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використання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енергії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яким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називається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відношення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кількості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енергії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, теоретично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необхідне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одиниці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W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т до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кількості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енергії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, практично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витраченої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836712"/>
            <a:ext cx="2702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η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е =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W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т /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W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015" y="3789040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Ступінь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використання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тепла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хіміко-технологічному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виражається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тепловим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к.к.д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.,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під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яким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розуміється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відношення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кількості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тепла,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використовуваного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безпосередньо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здійснення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реакції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Q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т до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загальної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кількості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витраченого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тепла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Q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437112"/>
            <a:ext cx="263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η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т =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Q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т /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/>
              </a:rPr>
              <a:t>Q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40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89" y="492195"/>
            <a:ext cx="9035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Види</a:t>
            </a:r>
            <a:r>
              <a:rPr lang="ru-RU" sz="4000" b="1" i="0" dirty="0" smtClean="0">
                <a:solidFill>
                  <a:srgbClr val="000000"/>
                </a:solidFill>
                <a:effectLst/>
                <a:latin typeface="Times New Roman"/>
              </a:rPr>
              <a:t> і характеристика </a:t>
            </a:r>
            <a:r>
              <a:rPr lang="ru-RU" sz="4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природних</a:t>
            </a:r>
            <a:r>
              <a:rPr lang="ru-RU" sz="4000" b="1" i="0" dirty="0" smtClean="0">
                <a:solidFill>
                  <a:srgbClr val="000000"/>
                </a:solidFill>
                <a:effectLst/>
                <a:latin typeface="Times New Roman"/>
              </a:rPr>
              <a:t> вод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19698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45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4917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2" y="836712"/>
            <a:ext cx="4212000" cy="183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90872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– реактор; 2 – теплообменник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384000" cy="20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544" y="28406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– регенераторы, работающие на разогрев камеры;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– регенератор, работающий на подогрев газа 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46515"/>
            <a:ext cx="3492000" cy="20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48940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1 - котел-утилизатор; 2 - подача воды; 3 - выход пара;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4 - вход нагретого газа; 5 - выход охладившего газа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41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хімічному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Для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розчинника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механічних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промивної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рідини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 реагенту і абсорбенту.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Як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теплоносій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холодоагент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 Як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екстрагент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і абсорбент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Водооборотн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цикли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8771"/>
            <a:ext cx="23717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58771"/>
            <a:ext cx="22987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72" y="1431797"/>
            <a:ext cx="18113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664" y="2926265"/>
            <a:ext cx="237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ох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лодженням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оборотній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води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9588" y="285609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очищенням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оборотній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води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3086" y="2915335"/>
            <a:ext cx="2772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Цикл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очищенням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охолодженням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оборотної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води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установка (цех); 2 -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насосна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3 - градирня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4 -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очисні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5 - камера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Якість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/>
              </a:rPr>
              <a:t> води </a:t>
            </a:r>
            <a:r>
              <a:rPr lang="ru-RU" sz="32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визначається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її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фізичними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32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хімічними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32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бактеріологічними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32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показниками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/>
              </a:rPr>
              <a:t>,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прозорість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,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колір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,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запах, </a:t>
            </a:r>
          </a:p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сухий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залишок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,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загальний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солевміст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мінералізація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),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твердість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,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окиснюваність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,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активна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реакція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води (рН),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вміст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розчинених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газів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,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солі-індекс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</a:p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солі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-титр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9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Прозорість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залежить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від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наявності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дисперсних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завислих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колоїдних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частинок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які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можуть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забруднювати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продукт,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поступово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закупорювати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трубопроводи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частинках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часто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адсорбуються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розвиваються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колонії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мікроорганізмів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у тому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числі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патогенних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хвороботворних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084" y="214795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Колір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води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визначається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присутніми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органічними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мінеральними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які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істотно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погіршують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якість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 як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реаґенту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розчинника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можуть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негативно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вплинути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якість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отримуваного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продукту.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758" y="390228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Запах води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зумовлюватись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органічними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домішками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антропогенного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походження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виникати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внаслідок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природних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біохімічних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наприклад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гниття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9517" y="1166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Сухий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залишок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який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визначається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як маса сухого осаду,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утворився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після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повного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випаровування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води, і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характеризує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вміст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розчинених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algn="just"/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За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ступенем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мінералізації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природні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води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поділяють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прісні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(до 1 г/л),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солонуваті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(1...3 г/л),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засолені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(3...10 г/л),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солоні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(10...50 г/л),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ропу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понад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50 г/л). </a:t>
            </a:r>
            <a:endParaRPr lang="ru-RU" b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9504" y="23488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Твердість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води 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характеризує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загальний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вміст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(у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мекв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/л)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розчинених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солей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Кальцію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Магнію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Розрізняють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тимчасову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карбонатну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постійну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некарбонатну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) і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загальну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твердість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8772" y="37890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Окиснюваність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води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характеризує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можуть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окиснюватись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показник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визначається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як маса (у мг)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окисника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(калію перманганату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калію дихромату),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витраченого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окиснення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відновників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які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знаходяться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 1л води.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0940" y="5657671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Активна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реакція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води 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виражається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величиною 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Times New Roman"/>
              </a:rPr>
              <a:t>pH.</a:t>
            </a:r>
            <a:r>
              <a:rPr lang="en-US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Залежно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від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значення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цього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параметра, води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поділяють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кислі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(рН&lt;4),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слабкокислі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(4 рН&lt;6,5),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нейтральні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(6,5 рН&lt;7,5),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слабколужні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(7,5 рН&lt;11),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лужні</a:t>
            </a:r>
            <a:endParaRPr lang="ru-RU" b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(рН&gt;11).</a:t>
            </a:r>
            <a:endParaRPr lang="ru-RU" b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5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7920000" cy="284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508" y="260648"/>
            <a:ext cx="8446963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Твердість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вод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обумовлюється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них солей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кальцію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магнію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виражається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мілімолях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літрі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іонів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Са2+ та Mg2+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062" y="18613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Тимчасова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твердість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зумовлена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наявністю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воді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гідрогенкарбонатів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кальцію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магнію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які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доволі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легко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усуваються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кип’ятінням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При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цьому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утворюється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щільний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осад,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складається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СаСО3, </a:t>
            </a:r>
            <a:r>
              <a:rPr lang="en-US" b="1" smtClean="0">
                <a:solidFill>
                  <a:srgbClr val="000000"/>
                </a:solidFill>
                <a:effectLst/>
                <a:latin typeface="Times New Roman"/>
              </a:rPr>
              <a:t>Mg</a:t>
            </a:r>
            <a:r>
              <a:rPr lang="ru-RU" b="1" smtClean="0">
                <a:solidFill>
                  <a:srgbClr val="000000"/>
                </a:solidFill>
                <a:effectLst/>
                <a:latin typeface="Times New Roman"/>
              </a:rPr>
              <a:t>СО3*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/>
              </a:rPr>
              <a:t>Mg(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ОН)2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9062" y="1988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Постійна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</a:rPr>
              <a:t>твердість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зумовлена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хлоридами, сульфатами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іншими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солями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кальцію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магнію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9352" y="28663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Тимчасова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й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постійна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твердості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разом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утворюють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загальну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твердість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води.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За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цим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показником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води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поділяють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дуже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м’які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(до 1,5),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м’які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(1,5...3),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помірно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тверді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(3...6),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тверді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(6...9),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дуже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тверді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понад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 9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</a:rPr>
              <a:t>мекв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>/л).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9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2013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бактеріологічних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показників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належить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колі-індекс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характеризує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ступінь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бактеріального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забруднення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води.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показником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поділяють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добрі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(до 3),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задовільні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(3...10),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слабкозабруднені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(100...1000),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забруднені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(1000... 10000),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сильнозабруднені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понад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10000).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9"/>
            <a:ext cx="2196000" cy="29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95" y="2831397"/>
            <a:ext cx="6449666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2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Для интенсификации процесса фильтрации пытаются повысить грязеем-кость  фильтров, под которой понимают массу загрязнений (в кг), задержанных 1м2  фильтрующей загрузки фильтра в течение фильтроцикла. Повышенную  гря-зеемкость имеют фильтры с двухслойно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132000" cy="16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0" y="3595738"/>
            <a:ext cx="2772000" cy="19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39" y="4797152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91" y="0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Основні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  <a:t> методи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очищення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32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кондиціювання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  <a:t> вод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963" y="137613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Відстоювання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полягає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осадженні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частинок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сил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гравітації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зазвичай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цим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методом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вилучають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грубодисперсні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зависі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тобто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забезпечується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лише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грубе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попереднє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освітлення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води.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здійснюють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відстійниках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різної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конструкції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7432" y="46166"/>
            <a:ext cx="4003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Фільтрування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розділення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суспензій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допомогою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пористих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перегородок, які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затримують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тверду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фазу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пропускають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рідку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здійснюють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фільтрах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8626" y="2848916"/>
            <a:ext cx="4097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Очищення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</a:rPr>
              <a:t> води від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/>
              </a:rPr>
              <a:t>колоїдів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. Води,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містять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колоїдно-дисперсні</a:t>
            </a:r>
            <a:endParaRPr lang="ru-RU" b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just"/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системи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розміри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частинок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Times New Roman"/>
              </a:rPr>
              <a:t>знаходяться</a:t>
            </a:r>
            <a:r>
              <a:rPr lang="ru-RU" b="0" dirty="0" smtClean="0">
                <a:solidFill>
                  <a:srgbClr val="000000"/>
                </a:solidFill>
                <a:effectLst/>
                <a:latin typeface="Times New Roman"/>
              </a:rPr>
              <a:t> в межах від 10-9 до10-4 м)</a:t>
            </a:r>
            <a:endParaRPr lang="ru-RU" b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3081" name="Picture 9" descr="2.2. Коагуляция коллоидных примесей вод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80" y="4054035"/>
            <a:ext cx="2844000" cy="26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756</Words>
  <Application>Microsoft Office PowerPoint</Application>
  <PresentationFormat>Экран (4:3)</PresentationFormat>
  <Paragraphs>102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Тема Office</vt:lpstr>
      <vt:lpstr>ВОДА В ХІМІЧНІЙ ПРОМИСЛОВОСТІ</vt:lpstr>
      <vt:lpstr>Види і характеристика природних вод</vt:lpstr>
      <vt:lpstr>Презентация PowerPoint</vt:lpstr>
      <vt:lpstr>Презентация PowerPoint</vt:lpstr>
      <vt:lpstr>Якість води визначається її фізичними, хімічними та бактеріологічними показниками,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ЕНЕРГІЇ В ХІМІЧНОМУ ВИРОБНИЦТВІ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ХІМІЧНІЙ ПРОМИСЛОВОСТІ</dc:title>
  <dc:creator>User</dc:creator>
  <cp:lastModifiedBy>User</cp:lastModifiedBy>
  <cp:revision>21</cp:revision>
  <dcterms:created xsi:type="dcterms:W3CDTF">2020-09-29T10:24:27Z</dcterms:created>
  <dcterms:modified xsi:type="dcterms:W3CDTF">2020-10-07T10:29:02Z</dcterms:modified>
</cp:coreProperties>
</file>