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:\ProPowerPoint\Шаблоны\В работе\Химия\Him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836712"/>
            <a:ext cx="583264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2636912"/>
            <a:ext cx="5040560" cy="7920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BF2FFE4-0C1B-400C-BC7A-B5D3FC586076}" type="datetimeFigureOut">
              <a:rPr lang="ru-RU"/>
              <a:pPr>
                <a:defRPr/>
              </a:pPr>
              <a:t>13.10.2020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25CA92E-9B11-4AD8-A699-310519509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455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84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9F588A-6A04-493B-9018-AE3A31A68CA8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E79B74-9C58-4E9F-A165-0E2B87D4A0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73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ProPowerPoint\Шаблоны\В работе\Химия\HimiaSl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835150" y="274638"/>
            <a:ext cx="6851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763713" y="1600200"/>
            <a:ext cx="6923087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7515225" y="6550025"/>
            <a:ext cx="1616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400" smtClean="0">
                <a:solidFill>
                  <a:srgbClr val="A6A6A6"/>
                </a:solidFill>
                <a:latin typeface="Ariston" pitchFamily="66" charset="0"/>
              </a:rPr>
              <a:t>ProPowerPoint.Ru</a:t>
            </a:r>
            <a:endParaRPr lang="ru-RU" sz="1400" smtClean="0">
              <a:solidFill>
                <a:srgbClr val="A6A6A6"/>
              </a:solidFill>
              <a:latin typeface="Ariston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69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marL="228600">
              <a:spcAft>
                <a:spcPts val="0"/>
              </a:spcAft>
            </a:pPr>
            <a:r>
              <a:rPr lang="uk-UA" b="1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Визначення фтор</a:t>
            </a:r>
            <a:r>
              <a:rPr lang="ru-RU" b="1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у</a:t>
            </a:r>
            <a:r>
              <a:rPr lang="uk-UA" b="1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> потенціометричним методом</a:t>
            </a:r>
            <a:r>
              <a:rPr lang="ru-RU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dirty="0" smtClean="0">
                <a:solidFill>
                  <a:srgbClr val="FFFF00"/>
                </a:solidFill>
                <a:effectLst/>
                <a:latin typeface="Times New Roman"/>
                <a:ea typeface="Times New Roman"/>
              </a:rPr>
            </a:br>
            <a:endParaRPr lang="ru-RU" dirty="0" smtClean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Мета роботи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о</a:t>
            </a:r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володіти методикою визначення фтору потенціометричним методом.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390"/>
          <a:stretch/>
        </p:blipFill>
        <p:spPr bwMode="auto">
          <a:xfrm>
            <a:off x="5012665" y="116632"/>
            <a:ext cx="2646000" cy="35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5"/>
          <a:stretch/>
        </p:blipFill>
        <p:spPr bwMode="auto">
          <a:xfrm>
            <a:off x="539552" y="0"/>
            <a:ext cx="2889000" cy="326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90" y="2996952"/>
            <a:ext cx="3078000" cy="41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50936"/>
            <a:ext cx="2781000" cy="37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99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32656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2400" dirty="0" smtClean="0">
                <a:effectLst/>
                <a:latin typeface="Times New Roman"/>
                <a:ea typeface="Times New Roman"/>
              </a:rPr>
              <a:t>За отриманими даними будують </a:t>
            </a:r>
            <a:r>
              <a:rPr lang="uk-UA" sz="2400" dirty="0" err="1" smtClean="0">
                <a:effectLst/>
                <a:latin typeface="Times New Roman"/>
                <a:ea typeface="Times New Roman"/>
              </a:rPr>
              <a:t>градуювальний</a:t>
            </a:r>
            <a:r>
              <a:rPr lang="uk-UA" sz="2400" dirty="0" smtClean="0">
                <a:effectLst/>
                <a:latin typeface="Times New Roman"/>
                <a:ea typeface="Times New Roman"/>
              </a:rPr>
              <a:t> графік на міліметровому папері, відміряючи на осі абсцис концентрації фтору в розчинах порівняння в моль/дм</a:t>
            </a:r>
            <a:r>
              <a:rPr lang="uk-UA" sz="2400" baseline="30000" dirty="0" smtClean="0">
                <a:effectLst/>
                <a:latin typeface="Times New Roman"/>
                <a:ea typeface="Times New Roman"/>
              </a:rPr>
              <a:t>3</a:t>
            </a:r>
            <a:r>
              <a:rPr lang="uk-UA" sz="2400" dirty="0" smtClean="0">
                <a:effectLst/>
                <a:latin typeface="Times New Roman"/>
                <a:ea typeface="Times New Roman"/>
              </a:rPr>
              <a:t>, а на осі ординат </a:t>
            </a:r>
            <a:r>
              <a:rPr lang="uk-UA" sz="2400" dirty="0" err="1" smtClean="0">
                <a:effectLst/>
                <a:latin typeface="Times New Roman"/>
                <a:ea typeface="Times New Roman"/>
              </a:rPr>
              <a:t>–значення</a:t>
            </a:r>
            <a:r>
              <a:rPr lang="uk-UA" sz="2400" dirty="0" smtClean="0">
                <a:effectLst/>
                <a:latin typeface="Times New Roman"/>
                <a:ea typeface="Times New Roman"/>
              </a:rPr>
              <a:t> </a:t>
            </a:r>
            <a:r>
              <a:rPr lang="uk-UA" sz="2400" dirty="0" smtClean="0">
                <a:effectLst/>
                <a:latin typeface="Times New Roman"/>
                <a:ea typeface="Times New Roman"/>
              </a:rPr>
              <a:t>е.</a:t>
            </a:r>
            <a:r>
              <a:rPr lang="en-US" sz="2400" smtClean="0">
                <a:latin typeface="Times New Roman"/>
                <a:ea typeface="Times New Roman"/>
              </a:rPr>
              <a:t>p</a:t>
            </a:r>
            <a:r>
              <a:rPr lang="uk-UA" sz="2400" smtClean="0">
                <a:effectLst/>
                <a:latin typeface="Times New Roman"/>
                <a:ea typeface="Times New Roman"/>
              </a:rPr>
              <a:t>.с</a:t>
            </a:r>
            <a:r>
              <a:rPr lang="uk-UA" sz="2400" dirty="0" smtClean="0">
                <a:effectLst/>
                <a:latin typeface="Times New Roman"/>
                <a:ea typeface="Times New Roman"/>
              </a:rPr>
              <a:t>., мВ, що їм відповідають.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74" y="2492896"/>
            <a:ext cx="7627890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28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43134"/>
            <a:ext cx="1917000" cy="2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01251" y="116632"/>
            <a:ext cx="5616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Наважку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пилу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шихти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масою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1 г,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взяту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похибкою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0,02 г,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помістити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мірну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колбу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місткістю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250 см3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32678"/>
            <a:ext cx="2241000" cy="29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91466" y="2708920"/>
            <a:ext cx="408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приливати 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циліндром 10 см</a:t>
            </a:r>
            <a:r>
              <a:rPr lang="uk-UA" sz="24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суміші </a:t>
            </a:r>
            <a:r>
              <a:rPr lang="uk-UA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хлоридної</a:t>
            </a:r>
            <a:r>
              <a:rPr lang="uk-UA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нітратної </a:t>
            </a: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кислот, розведених 1:1,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70678"/>
            <a:ext cx="2304000" cy="30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95836" y="50851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та нагрівати на електроплитці, періодично помішуючи майже до кипіння, але не кип’ятити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0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46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2400" dirty="0" smtClean="0">
                <a:effectLst/>
                <a:latin typeface="Times New Roman"/>
                <a:ea typeface="Times New Roman"/>
              </a:rPr>
              <a:t>Після розчинення наважки колбу охолодити, </a:t>
            </a:r>
            <a:r>
              <a:rPr lang="uk-UA" sz="2400" dirty="0" err="1" smtClean="0">
                <a:effectLst/>
                <a:latin typeface="Times New Roman"/>
                <a:ea typeface="Times New Roman"/>
              </a:rPr>
              <a:t>дов</a:t>
            </a:r>
            <a:r>
              <a:rPr lang="ru-RU" sz="2400" dirty="0" err="1" smtClean="0">
                <a:latin typeface="Times New Roman"/>
                <a:ea typeface="Times New Roman"/>
              </a:rPr>
              <a:t>ести</a:t>
            </a:r>
            <a:r>
              <a:rPr lang="ru-RU" sz="2400" dirty="0" smtClean="0">
                <a:latin typeface="Times New Roman"/>
                <a:ea typeface="Times New Roman"/>
              </a:rPr>
              <a:t> </a:t>
            </a:r>
            <a:r>
              <a:rPr lang="uk-UA" sz="2400" dirty="0" smtClean="0">
                <a:effectLst/>
                <a:latin typeface="Times New Roman"/>
                <a:ea typeface="Times New Roman"/>
              </a:rPr>
              <a:t> вміст колби до позначки  і перемішати.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48" y="20423"/>
            <a:ext cx="3321000" cy="44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89648" y="510096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400" dirty="0" smtClean="0">
                <a:effectLst/>
                <a:latin typeface="Times New Roman"/>
                <a:ea typeface="Times New Roman"/>
              </a:rPr>
              <a:t>10 см</a:t>
            </a:r>
            <a:r>
              <a:rPr lang="uk-UA" sz="2400" baseline="30000" dirty="0" smtClean="0">
                <a:effectLst/>
                <a:latin typeface="Times New Roman"/>
                <a:ea typeface="Times New Roman"/>
              </a:rPr>
              <a:t>3</a:t>
            </a:r>
            <a:r>
              <a:rPr lang="uk-UA" sz="2400" dirty="0" smtClean="0">
                <a:effectLst/>
                <a:latin typeface="Times New Roman"/>
                <a:ea typeface="Times New Roman"/>
              </a:rPr>
              <a:t> отриманого розчину піпеткою перенести у мірну колбу місткістю 50 см</a:t>
            </a:r>
            <a:r>
              <a:rPr lang="uk-UA" sz="2400" baseline="30000" dirty="0" smtClean="0">
                <a:effectLst/>
                <a:latin typeface="Times New Roman"/>
                <a:ea typeface="Times New Roman"/>
              </a:rPr>
              <a:t>3</a:t>
            </a:r>
            <a:endParaRPr lang="ru-RU" sz="2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3" y="1283298"/>
            <a:ext cx="3348000" cy="44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42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2" y="-4104"/>
            <a:ext cx="3599609" cy="47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99" y="2256671"/>
            <a:ext cx="3456000" cy="460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26064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2400" dirty="0">
                <a:solidFill>
                  <a:prstClr val="black"/>
                </a:solidFill>
                <a:latin typeface="Times New Roman"/>
                <a:ea typeface="Times New Roman"/>
              </a:rPr>
              <a:t>додати 3-5 крапель фенолфталеїну і по краплях доливати розчин аміаку з масовою часткою аміаку 25% до появи рожевого кольору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4398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54560" y="11663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2400" dirty="0">
                <a:latin typeface="Times New Roman"/>
                <a:ea typeface="Times New Roman"/>
              </a:rPr>
              <a:t>П</a:t>
            </a:r>
            <a:r>
              <a:rPr lang="uk-UA" sz="2400" dirty="0" smtClean="0">
                <a:effectLst/>
                <a:latin typeface="Times New Roman"/>
                <a:ea typeface="Times New Roman"/>
              </a:rPr>
              <a:t>отім додати циліндром 25 см</a:t>
            </a:r>
            <a:r>
              <a:rPr lang="uk-UA" sz="2400" baseline="30000" dirty="0" smtClean="0">
                <a:effectLst/>
                <a:latin typeface="Times New Roman"/>
                <a:ea typeface="Times New Roman"/>
              </a:rPr>
              <a:t>3</a:t>
            </a:r>
            <a:r>
              <a:rPr lang="uk-UA" sz="2400" dirty="0" smtClean="0">
                <a:effectLst/>
                <a:latin typeface="Times New Roman"/>
                <a:ea typeface="Times New Roman"/>
              </a:rPr>
              <a:t> буферного розчину, довести вміст колби до мітки і перемішати.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475"/>
            <a:ext cx="2835000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060" y="2060848"/>
            <a:ext cx="2943000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560" y="2852936"/>
            <a:ext cx="2862000" cy="3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89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0353" y="188640"/>
            <a:ext cx="6266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200" b="1" i="1" dirty="0" smtClean="0">
                <a:effectLst/>
                <a:latin typeface="Times New Roman"/>
                <a:ea typeface="Times New Roman"/>
              </a:rPr>
              <a:t>Побудова граду</a:t>
            </a:r>
            <a:r>
              <a:rPr lang="ru-RU" sz="3200" b="1" i="1" dirty="0" err="1" smtClean="0">
                <a:effectLst/>
                <a:latin typeface="Times New Roman"/>
                <a:ea typeface="Times New Roman"/>
              </a:rPr>
              <a:t>юваль</a:t>
            </a:r>
            <a:r>
              <a:rPr lang="uk-UA" sz="3200" b="1" i="1" dirty="0" err="1" smtClean="0">
                <a:effectLst/>
                <a:latin typeface="Times New Roman"/>
                <a:ea typeface="Times New Roman"/>
              </a:rPr>
              <a:t>ного</a:t>
            </a:r>
            <a:r>
              <a:rPr lang="uk-UA" sz="3200" b="1" i="1" dirty="0" smtClean="0">
                <a:effectLst/>
                <a:latin typeface="Times New Roman"/>
                <a:ea typeface="Times New Roman"/>
              </a:rPr>
              <a:t> графіку</a:t>
            </a:r>
            <a:endParaRPr lang="ru-RU" sz="3200" b="1" i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12474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 smtClean="0">
                <a:effectLst/>
                <a:latin typeface="Times New Roman"/>
                <a:ea typeface="Times New Roman"/>
              </a:rPr>
              <a:t>Для побудови </a:t>
            </a:r>
            <a:r>
              <a:rPr lang="uk-UA" sz="2000" dirty="0" err="1" smtClean="0">
                <a:effectLst/>
                <a:latin typeface="Times New Roman"/>
                <a:ea typeface="Times New Roman"/>
              </a:rPr>
              <a:t>градуювального</a:t>
            </a:r>
            <a:r>
              <a:rPr lang="uk-UA" sz="2000" dirty="0" smtClean="0">
                <a:effectLst/>
                <a:latin typeface="Times New Roman"/>
                <a:ea typeface="Times New Roman"/>
              </a:rPr>
              <a:t> графік</a:t>
            </a:r>
            <a:r>
              <a:rPr lang="ru-RU" sz="2000" dirty="0" smtClean="0">
                <a:effectLst/>
                <a:latin typeface="Times New Roman"/>
                <a:ea typeface="Times New Roman"/>
              </a:rPr>
              <a:t>а</a:t>
            </a:r>
            <a:r>
              <a:rPr lang="uk-UA" sz="2000" dirty="0" smtClean="0">
                <a:effectLst/>
                <a:latin typeface="Times New Roman"/>
                <a:ea typeface="Times New Roman"/>
              </a:rPr>
              <a:t> готують серію розчинів </a:t>
            </a:r>
            <a:r>
              <a:rPr lang="ru-RU" sz="2000" dirty="0" smtClean="0">
                <a:effectLst/>
                <a:latin typeface="Times New Roman"/>
                <a:ea typeface="Times New Roman"/>
              </a:rPr>
              <a:t>для </a:t>
            </a:r>
            <a:r>
              <a:rPr lang="uk-UA" sz="2000" dirty="0" smtClean="0">
                <a:effectLst/>
                <a:latin typeface="Times New Roman"/>
                <a:ea typeface="Times New Roman"/>
              </a:rPr>
              <a:t>порівняння</a:t>
            </a: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0057"/>
            <a:ext cx="6228000" cy="467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01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8849"/>
            <a:ext cx="3295314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251573"/>
            <a:ext cx="3564000" cy="267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66" y="3048830"/>
            <a:ext cx="27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75656" y="304883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400" dirty="0" err="1" smtClean="0">
                <a:effectLst/>
                <a:latin typeface="Times New Roman"/>
                <a:ea typeface="Times New Roman"/>
              </a:rPr>
              <a:t>Фторид</a:t>
            </a:r>
            <a:r>
              <a:rPr lang="uk-UA" sz="2400" dirty="0" smtClean="0">
                <a:effectLst/>
                <a:latin typeface="Times New Roman"/>
                <a:ea typeface="Times New Roman"/>
              </a:rPr>
              <a:t> – селективний електрод працює як вимірювальний на пару з допоміжним </a:t>
            </a:r>
            <a:r>
              <a:rPr lang="uk-UA" sz="2400" dirty="0" err="1" smtClean="0">
                <a:effectLst/>
                <a:latin typeface="Times New Roman"/>
                <a:ea typeface="Times New Roman"/>
              </a:rPr>
              <a:t>хлорсрібним</a:t>
            </a:r>
            <a:r>
              <a:rPr lang="uk-UA" sz="2400" dirty="0" smtClean="0">
                <a:effectLst/>
                <a:latin typeface="Times New Roman"/>
                <a:ea typeface="Times New Roman"/>
              </a:rPr>
              <a:t> електродом. Діючим елементом вимірювального електрода є кристал LaF</a:t>
            </a:r>
            <a:r>
              <a:rPr lang="uk-UA" sz="2400" baseline="-25000" dirty="0" smtClean="0">
                <a:effectLst/>
                <a:latin typeface="Times New Roman"/>
                <a:ea typeface="Times New Roman"/>
              </a:rPr>
              <a:t>3</a:t>
            </a:r>
            <a:r>
              <a:rPr lang="uk-UA" sz="2400" dirty="0" smtClean="0">
                <a:effectLst/>
                <a:latin typeface="Times New Roman"/>
                <a:ea typeface="Times New Roman"/>
              </a:rPr>
              <a:t>, розміщений на його кінці.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965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332656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dirty="0" smtClean="0">
                <a:effectLst/>
                <a:latin typeface="Times New Roman"/>
                <a:ea typeface="Times New Roman"/>
              </a:rPr>
              <a:t>Зняття </a:t>
            </a:r>
            <a:r>
              <a:rPr lang="uk-UA" dirty="0" err="1" smtClean="0">
                <a:effectLst/>
                <a:latin typeface="Times New Roman"/>
                <a:ea typeface="Times New Roman"/>
              </a:rPr>
              <a:t>градуювального</a:t>
            </a:r>
            <a:r>
              <a:rPr lang="uk-UA" dirty="0" smtClean="0">
                <a:effectLst/>
                <a:latin typeface="Times New Roman"/>
                <a:ea typeface="Times New Roman"/>
              </a:rPr>
              <a:t> графіка ведуть від розчину з найменшою концентрацією С(</a:t>
            </a:r>
            <a:r>
              <a:rPr lang="uk-UA" dirty="0" err="1" smtClean="0">
                <a:effectLst/>
                <a:latin typeface="Times New Roman"/>
                <a:ea typeface="Times New Roman"/>
              </a:rPr>
              <a:t>NaF</a:t>
            </a:r>
            <a:r>
              <a:rPr lang="uk-UA" dirty="0" smtClean="0">
                <a:effectLst/>
                <a:latin typeface="Times New Roman"/>
                <a:ea typeface="Times New Roman"/>
              </a:rPr>
              <a:t>) = 1 · 10</a:t>
            </a:r>
            <a:r>
              <a:rPr lang="uk-UA" baseline="30000" dirty="0" smtClean="0">
                <a:effectLst/>
                <a:latin typeface="Times New Roman"/>
                <a:ea typeface="Times New Roman"/>
              </a:rPr>
              <a:t>-4</a:t>
            </a:r>
            <a:r>
              <a:rPr lang="uk-UA" dirty="0" smtClean="0">
                <a:effectLst/>
                <a:latin typeface="Times New Roman"/>
                <a:ea typeface="Times New Roman"/>
              </a:rPr>
              <a:t> моль/дм</a:t>
            </a:r>
            <a:r>
              <a:rPr lang="uk-UA" baseline="30000" dirty="0" smtClean="0">
                <a:effectLst/>
                <a:latin typeface="Times New Roman"/>
                <a:ea typeface="Times New Roman"/>
              </a:rPr>
              <a:t>3</a:t>
            </a:r>
            <a:r>
              <a:rPr lang="uk-UA" dirty="0" smtClean="0">
                <a:effectLst/>
                <a:latin typeface="Times New Roman"/>
                <a:ea typeface="Times New Roman"/>
              </a:rPr>
              <a:t> </a:t>
            </a:r>
            <a:r>
              <a:rPr lang="uk-UA" baseline="30000" dirty="0" smtClean="0">
                <a:effectLst/>
                <a:latin typeface="Times New Roman"/>
                <a:ea typeface="Times New Roman"/>
              </a:rPr>
              <a:t> </a:t>
            </a:r>
            <a:r>
              <a:rPr lang="uk-UA" dirty="0" smtClean="0">
                <a:effectLst/>
                <a:latin typeface="Times New Roman"/>
                <a:ea typeface="Times New Roman"/>
              </a:rPr>
              <a:t> до більшої С(</a:t>
            </a:r>
            <a:r>
              <a:rPr lang="uk-UA" dirty="0" err="1" smtClean="0">
                <a:effectLst/>
                <a:latin typeface="Times New Roman"/>
                <a:ea typeface="Times New Roman"/>
              </a:rPr>
              <a:t>NaF</a:t>
            </a:r>
            <a:r>
              <a:rPr lang="uk-UA" dirty="0" smtClean="0">
                <a:effectLst/>
                <a:latin typeface="Times New Roman"/>
                <a:ea typeface="Times New Roman"/>
              </a:rPr>
              <a:t>) = 1 · 10</a:t>
            </a:r>
            <a:r>
              <a:rPr lang="uk-UA" baseline="30000" dirty="0" smtClean="0">
                <a:effectLst/>
                <a:latin typeface="Times New Roman"/>
                <a:ea typeface="Times New Roman"/>
              </a:rPr>
              <a:t>-1</a:t>
            </a:r>
            <a:r>
              <a:rPr lang="uk-UA" dirty="0" smtClean="0">
                <a:effectLst/>
                <a:latin typeface="Times New Roman"/>
                <a:ea typeface="Times New Roman"/>
              </a:rPr>
              <a:t> моль/дм</a:t>
            </a:r>
            <a:r>
              <a:rPr lang="uk-UA" baseline="30000" dirty="0" smtClean="0">
                <a:effectLst/>
                <a:latin typeface="Times New Roman"/>
                <a:ea typeface="Times New Roman"/>
              </a:rPr>
              <a:t>3</a:t>
            </a:r>
            <a:r>
              <a:rPr lang="uk-UA" dirty="0" smtClean="0">
                <a:effectLst/>
                <a:latin typeface="Times New Roman"/>
                <a:ea typeface="Times New Roman"/>
              </a:rPr>
              <a:t>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50088"/>
            <a:ext cx="624000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0"/>
          <a:stretch/>
        </p:blipFill>
        <p:spPr bwMode="auto">
          <a:xfrm>
            <a:off x="6172240" y="1255986"/>
            <a:ext cx="2892483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64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06" y="0"/>
            <a:ext cx="4416000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9"/>
          <a:stretch/>
        </p:blipFill>
        <p:spPr bwMode="auto">
          <a:xfrm>
            <a:off x="0" y="11182"/>
            <a:ext cx="4704000" cy="330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87" b="4369"/>
          <a:stretch/>
        </p:blipFill>
        <p:spPr bwMode="auto">
          <a:xfrm>
            <a:off x="4174801" y="3312000"/>
            <a:ext cx="4944000" cy="354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/>
          <a:stretch/>
        </p:blipFill>
        <p:spPr bwMode="auto">
          <a:xfrm>
            <a:off x="-1" y="3312000"/>
            <a:ext cx="4725891" cy="36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3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imi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237</Words>
  <Application>Microsoft Office PowerPoint</Application>
  <PresentationFormat>Экран (4:3)</PresentationFormat>
  <Paragraphs>14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Himia</vt:lpstr>
      <vt:lpstr>Визначення фтору потенціометричним методом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Визначення фтору потенціометричним методом</dc:title>
  <dc:creator>User</dc:creator>
  <dc:description>http://propowerpoint.ru - Бесплатные шаблоны для презентаций. Полезные советы и уроки  PowerPoint .</dc:description>
  <cp:lastModifiedBy>User</cp:lastModifiedBy>
  <cp:revision>9</cp:revision>
  <dcterms:created xsi:type="dcterms:W3CDTF">2020-10-13T12:20:17Z</dcterms:created>
  <dcterms:modified xsi:type="dcterms:W3CDTF">2020-10-13T13:31:06Z</dcterms:modified>
</cp:coreProperties>
</file>