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Химия\Him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836712"/>
            <a:ext cx="5832648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2636912"/>
            <a:ext cx="5040560" cy="7920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690C1A1-264D-4CCF-B7A2-75A2ADF272A7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5593BB7-E372-443A-9AD7-A1D99372AF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481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10/20/2020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52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B5B9A-3348-42CB-8FFF-9E4EDE6B4F55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5BC6F-0DBE-41EA-AEE8-23C4B6CA2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369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B5B9A-3348-42CB-8FFF-9E4EDE6B4F55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5BC6F-0DBE-41EA-AEE8-23C4B6CA2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518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10/20/2020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87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10/20/2020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19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10/20/2020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81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32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FB5B9A-3348-42CB-8FFF-9E4EDE6B4F55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15BC6F-0DBE-41EA-AEE8-23C4B6CA2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518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FB5B9A-3348-42CB-8FFF-9E4EDE6B4F55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15BC6F-0DBE-41EA-AEE8-23C4B6CA2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369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90C1A1-264D-4CCF-B7A2-75A2ADF272A7}" type="datetimeFigureOut">
              <a:rPr lang="ru-RU" smtClean="0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593BB7-E372-443A-9AD7-A1D99372AF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814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10/20/2020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6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10/20/2020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03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10/20/2020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13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10/20/2020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9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В работе\Химия\HimiaSlid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1835150" y="274638"/>
            <a:ext cx="6851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763713" y="1600200"/>
            <a:ext cx="6923087" cy="50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7515225" y="6550025"/>
            <a:ext cx="1616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400" smtClean="0">
                <a:solidFill>
                  <a:srgbClr val="A6A6A6"/>
                </a:solidFill>
                <a:latin typeface="Ariston" pitchFamily="66" charset="0"/>
              </a:rPr>
              <a:t>ProPowerPoint.Ru</a:t>
            </a:r>
            <a:endParaRPr lang="ru-RU" sz="1400" smtClean="0">
              <a:solidFill>
                <a:srgbClr val="A6A6A6"/>
              </a:solidFill>
              <a:latin typeface="Ariston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69" r:id="rId3"/>
    <p:sldLayoutId id="2147483670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B5B9A-3348-42CB-8FFF-9E4EDE6B4F55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5BC6F-0DBE-41EA-AEE8-23C4B6CA2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29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rgbClr val="7030A0"/>
                </a:solidFill>
              </a:rPr>
              <a:t>Хімія води. </a:t>
            </a:r>
            <a:r>
              <a:rPr lang="ru-RU" b="1" dirty="0" err="1" smtClean="0">
                <a:solidFill>
                  <a:srgbClr val="7030A0"/>
                </a:solidFill>
              </a:rPr>
              <a:t>Коагуляційна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очищення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стічних</a:t>
            </a:r>
            <a:r>
              <a:rPr lang="ru-RU" b="1" dirty="0" smtClean="0">
                <a:solidFill>
                  <a:srgbClr val="7030A0"/>
                </a:solidFill>
              </a:rPr>
              <a:t> вод</a:t>
            </a:r>
            <a:endParaRPr lang="ru-RU" b="1" dirty="0" smtClean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7030A0"/>
                </a:solidFill>
              </a:rPr>
              <a:t>МЕТА: </a:t>
            </a:r>
            <a:r>
              <a:rPr lang="ru-RU" b="1" i="1" dirty="0" err="1" smtClean="0">
                <a:solidFill>
                  <a:srgbClr val="7030A0"/>
                </a:solidFill>
              </a:rPr>
              <a:t>Ознайомитися</a:t>
            </a:r>
            <a:r>
              <a:rPr lang="ru-RU" b="1" i="1" dirty="0" smtClean="0">
                <a:solidFill>
                  <a:srgbClr val="7030A0"/>
                </a:solidFill>
              </a:rPr>
              <a:t> </a:t>
            </a:r>
            <a:r>
              <a:rPr lang="ru-RU" b="1" i="1" dirty="0">
                <a:solidFill>
                  <a:srgbClr val="7030A0"/>
                </a:solidFill>
              </a:rPr>
              <a:t>з </a:t>
            </a:r>
            <a:r>
              <a:rPr lang="ru-RU" b="1" i="1" dirty="0" err="1">
                <a:solidFill>
                  <a:srgbClr val="7030A0"/>
                </a:solidFill>
              </a:rPr>
              <a:t>хімією</a:t>
            </a:r>
            <a:r>
              <a:rPr lang="ru-RU" b="1" i="1" dirty="0">
                <a:solidFill>
                  <a:srgbClr val="7030A0"/>
                </a:solidFill>
              </a:rPr>
              <a:t> води, </a:t>
            </a:r>
            <a:r>
              <a:rPr lang="ru-RU" b="1" i="1" dirty="0" err="1">
                <a:solidFill>
                  <a:srgbClr val="7030A0"/>
                </a:solidFill>
              </a:rPr>
              <a:t>технологією</a:t>
            </a:r>
            <a:r>
              <a:rPr lang="ru-RU" b="1" i="1" dirty="0">
                <a:solidFill>
                  <a:srgbClr val="7030A0"/>
                </a:solidFill>
              </a:rPr>
              <a:t> і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i="1" dirty="0" err="1">
                <a:solidFill>
                  <a:srgbClr val="7030A0"/>
                </a:solidFill>
              </a:rPr>
              <a:t>теорією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коагулирования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колоїдних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частинок</a:t>
            </a:r>
            <a:r>
              <a:rPr lang="ru-RU" b="1" i="1" dirty="0">
                <a:solidFill>
                  <a:srgbClr val="7030A0"/>
                </a:solidFill>
              </a:rPr>
              <a:t>. </a:t>
            </a:r>
            <a:r>
              <a:rPr lang="ru-RU" b="1" i="1" dirty="0" err="1">
                <a:solidFill>
                  <a:srgbClr val="7030A0"/>
                </a:solidFill>
              </a:rPr>
              <a:t>здійснити</a:t>
            </a:r>
            <a:endParaRPr lang="ru-RU" b="1" i="1" dirty="0">
              <a:solidFill>
                <a:srgbClr val="7030A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b="1" i="1" dirty="0">
                <a:solidFill>
                  <a:srgbClr val="7030A0"/>
                </a:solidFill>
              </a:rPr>
              <a:t>очистку </a:t>
            </a:r>
            <a:r>
              <a:rPr lang="ru-RU" b="1" i="1" dirty="0" err="1">
                <a:solidFill>
                  <a:srgbClr val="7030A0"/>
                </a:solidFill>
              </a:rPr>
              <a:t>стічної</a:t>
            </a:r>
            <a:r>
              <a:rPr lang="ru-RU" b="1" i="1" dirty="0">
                <a:solidFill>
                  <a:srgbClr val="7030A0"/>
                </a:solidFill>
              </a:rPr>
              <a:t> води </a:t>
            </a:r>
            <a:r>
              <a:rPr lang="ru-RU" b="1" i="1" dirty="0" err="1">
                <a:solidFill>
                  <a:srgbClr val="7030A0"/>
                </a:solidFill>
              </a:rPr>
              <a:t>залізним</a:t>
            </a:r>
            <a:r>
              <a:rPr lang="ru-RU" b="1" i="1" dirty="0">
                <a:solidFill>
                  <a:srgbClr val="7030A0"/>
                </a:solidFill>
              </a:rPr>
              <a:t> коагулянтом</a:t>
            </a:r>
            <a:r>
              <a:rPr lang="ru-RU" b="1" i="1" dirty="0">
                <a:solidFill>
                  <a:srgbClr val="FFFF00"/>
                </a:solidFill>
              </a:rPr>
              <a:t>.</a:t>
            </a:r>
            <a:endParaRPr lang="ru-RU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3051000" cy="40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039" y="260648"/>
            <a:ext cx="3024000" cy="4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52736"/>
            <a:ext cx="3528000" cy="47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60076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Розбавити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водою до 50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 і внести в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кожен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циліндр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 2 мг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концентрованої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HNO3 і 5 мл 10% розчину  NH 4 CNS.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протікає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характерна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реакція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 3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іон</a:t>
            </a:r>
            <a:r>
              <a:rPr lang="ru-RU" dirty="0">
                <a:solidFill>
                  <a:prstClr val="black"/>
                </a:solidFill>
              </a:rPr>
              <a:t>: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228" y="5980840"/>
            <a:ext cx="50419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97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6" y="188640"/>
            <a:ext cx="8736000" cy="65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65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2433982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74"/>
          <a:stretch/>
        </p:blipFill>
        <p:spPr bwMode="auto">
          <a:xfrm>
            <a:off x="3551944" y="0"/>
            <a:ext cx="5088000" cy="38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3968" y="4207853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Підготувати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пробу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досліджуваної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води.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Взяти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циліндр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на100 мл,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додати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50 мл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освітленої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води (в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нашому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прикладі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цевода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циліндра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№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долити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 мл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концентрованої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HNO3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і 5 мл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NH 4CNS,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дистильованою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водою довести до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мітки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4032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99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403"/>
            <a:ext cx="3888000" cy="29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27"/>
            <a:ext cx="3888000" cy="29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3"/>
          <a:stretch/>
        </p:blipFill>
        <p:spPr bwMode="auto">
          <a:xfrm>
            <a:off x="107504" y="3068960"/>
            <a:ext cx="3265799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9912" y="3501008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Провести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порівняння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отриманих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яскраво-червоних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розчинів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стандратною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шкалою.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Розрахувати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вміст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Fe3 + -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іона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мг / л 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освітленої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воді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 нашому випадку це перший циліндр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0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7"/>
          <a:stretch/>
        </p:blipFill>
        <p:spPr bwMode="auto">
          <a:xfrm>
            <a:off x="2339752" y="332656"/>
            <a:ext cx="4503754" cy="1184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628800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іона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стандартному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режимі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Циліндрі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забарвленням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підходить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певної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проби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мл;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освітленої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води,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взятої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для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аналізу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мл.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413338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ВИСНОВКИ</a:t>
            </a:r>
          </a:p>
          <a:p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Записати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результати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розрахунків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візуального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аналізу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максимальної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оптимальної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доз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коагулянтів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змісту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заліза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освітленій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воді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62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Химия\Himia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835150" y="115888"/>
            <a:ext cx="6851650" cy="720725"/>
          </a:xfrm>
        </p:spPr>
        <p:txBody>
          <a:bodyPr>
            <a:normAutofit fontScale="90000"/>
          </a:bodyPr>
          <a:lstStyle/>
          <a:p>
            <a:endParaRPr lang="ru-RU" smtClean="0">
              <a:solidFill>
                <a:schemeClr val="bg1"/>
              </a:solidFill>
            </a:endParaRPr>
          </a:p>
        </p:txBody>
      </p:sp>
      <p:sp>
        <p:nvSpPr>
          <p:cNvPr id="4100" name="Объект 2"/>
          <p:cNvSpPr>
            <a:spLocks noGrp="1"/>
          </p:cNvSpPr>
          <p:nvPr>
            <p:ph idx="1"/>
          </p:nvPr>
        </p:nvSpPr>
        <p:spPr>
          <a:xfrm>
            <a:off x="1763713" y="1125538"/>
            <a:ext cx="6923087" cy="554355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водних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систем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ефективними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коагулянтами</a:t>
            </a:r>
          </a:p>
          <a:p>
            <a:pPr marL="0" indent="0"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Речовинами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викликають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коагуляцію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 є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солі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алюмінію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заліза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При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очищенні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стічних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вод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економічно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вигідно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сульфат оксиду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заліза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III)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(SO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)3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, якій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одержують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відходів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2FeSO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2 +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Fe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(SO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)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marL="0" indent="0" algn="ctr">
              <a:buNone/>
            </a:pP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3H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SO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Fe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(SO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)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3H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O.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В работе\Химия\HimiaPrin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Объект 2"/>
          <p:cNvSpPr>
            <a:spLocks noGrp="1"/>
          </p:cNvSpPr>
          <p:nvPr>
            <p:ph idx="1"/>
          </p:nvPr>
        </p:nvSpPr>
        <p:spPr>
          <a:xfrm>
            <a:off x="468313" y="116632"/>
            <a:ext cx="6923087" cy="6509593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Fe2(SO4)3 ↔ 2Fe3+ +3SO42- (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диссоциация соли);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Fe3+ + HOH ↔ FeOH2+ + H+ (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гидролиз по катиону);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Fe3+ +3SO42- + HOH ↔ FeOH2+ +3SO42- + H+ (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ионное уравнение);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Fe2(SO4)3+ 2H2O ↔ 2Fe(OH)SO4 + H2SO4 (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молекулярное уравнение).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036496" cy="6552456"/>
          </a:xfrm>
        </p:spPr>
        <p:txBody>
          <a:bodyPr/>
          <a:lstStyle/>
          <a:p>
            <a:endParaRPr lang="en-US" b="0" i="0" u="none" strike="noStrike" baseline="0" dirty="0" smtClean="0">
              <a:solidFill>
                <a:srgbClr val="000000"/>
              </a:solidFill>
              <a:latin typeface="Times New Roman"/>
            </a:endParaRPr>
          </a:p>
          <a:p>
            <a:endParaRPr lang="en-US" dirty="0">
              <a:solidFill>
                <a:srgbClr val="000000"/>
              </a:solidFill>
              <a:latin typeface="Times New Roman"/>
            </a:endParaRPr>
          </a:p>
          <a:p>
            <a:endParaRPr lang="en-US" b="0" i="0" u="none" strike="noStrike" baseline="0" dirty="0" smtClean="0">
              <a:solidFill>
                <a:srgbClr val="000000"/>
              </a:solidFill>
              <a:latin typeface="Times New Roman"/>
            </a:endParaRPr>
          </a:p>
          <a:p>
            <a:endParaRPr lang="en-US" dirty="0">
              <a:solidFill>
                <a:srgbClr val="000000"/>
              </a:solidFill>
              <a:latin typeface="Times New Roman"/>
            </a:endParaRPr>
          </a:p>
          <a:p>
            <a:endParaRPr lang="en-US" b="0" i="0" u="none" strike="noStrike" baseline="0" dirty="0" smtClean="0">
              <a:solidFill>
                <a:srgbClr val="000000"/>
              </a:solidFill>
              <a:latin typeface="Times New Roman"/>
            </a:endParaRPr>
          </a:p>
          <a:p>
            <a:endParaRPr lang="en-US" dirty="0">
              <a:solidFill>
                <a:srgbClr val="000000"/>
              </a:solidFill>
              <a:latin typeface="Times New Roman"/>
            </a:endParaRPr>
          </a:p>
          <a:p>
            <a:endParaRPr lang="en-US" b="0" i="0" u="none" strike="noStrike" baseline="0" dirty="0" smtClean="0">
              <a:solidFill>
                <a:srgbClr val="000000"/>
              </a:solidFill>
              <a:latin typeface="Times New Roman"/>
            </a:endParaRPr>
          </a:p>
          <a:p>
            <a:endParaRPr lang="en-US" dirty="0">
              <a:solidFill>
                <a:srgbClr val="000000"/>
              </a:solidFill>
              <a:latin typeface="Times New Roman"/>
            </a:endParaRPr>
          </a:p>
          <a:p>
            <a:endParaRPr lang="en-US" sz="2000" b="0" i="0" u="none" strike="noStrike" baseline="0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en-US" sz="2000" b="1" i="0" u="none" strike="noStrike" baseline="0" dirty="0" smtClean="0">
                <a:solidFill>
                  <a:srgbClr val="000000"/>
                </a:solidFill>
                <a:latin typeface="Times New Roman"/>
              </a:rPr>
              <a:t>               </a:t>
            </a:r>
            <a:r>
              <a:rPr lang="ru-RU" sz="2000" b="1" i="0" u="none" strike="noStrike" baseline="0" dirty="0" smtClean="0">
                <a:solidFill>
                  <a:srgbClr val="000000"/>
                </a:solidFill>
                <a:latin typeface="Times New Roman"/>
              </a:rPr>
              <a:t>Рисунок 1 - Двойной электрический слой  и падение потенциала </a:t>
            </a:r>
            <a:r>
              <a:rPr lang="en-US" sz="2000" b="1" i="0" u="none" strike="noStrike" baseline="0" dirty="0" smtClean="0">
                <a:solidFill>
                  <a:srgbClr val="000000"/>
                </a:solidFill>
                <a:latin typeface="Times New Roman"/>
              </a:rPr>
              <a:t>      	</a:t>
            </a:r>
            <a:r>
              <a:rPr lang="ru-RU" sz="2000" b="1" i="0" u="none" strike="noStrike" baseline="0" dirty="0" smtClean="0">
                <a:solidFill>
                  <a:srgbClr val="000000"/>
                </a:solidFill>
                <a:latin typeface="Times New Roman"/>
              </a:rPr>
              <a:t>у частицы коллоида: 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Times New Roman"/>
              </a:rPr>
              <a:t>L 1</a:t>
            </a:r>
            <a:r>
              <a:rPr lang="ru-RU" sz="2000" b="1" i="0" u="none" strike="noStrike" baseline="0" dirty="0" smtClean="0">
                <a:solidFill>
                  <a:srgbClr val="000000"/>
                </a:solidFill>
                <a:latin typeface="Times New Roman"/>
              </a:rPr>
              <a:t>- адсорбционный слой ; </a:t>
            </a:r>
            <a:r>
              <a:rPr lang="en-US" sz="2000" b="1" i="0" u="none" strike="noStrike" baseline="0" dirty="0" smtClean="0">
                <a:solidFill>
                  <a:srgbClr val="000000"/>
                </a:solidFill>
                <a:latin typeface="Times New Roman"/>
              </a:rPr>
              <a:t> L 2</a:t>
            </a:r>
            <a:r>
              <a:rPr lang="ru-RU" sz="2000" b="1" i="0" u="none" strike="noStrike" baseline="0" dirty="0" smtClean="0">
                <a:solidFill>
                  <a:srgbClr val="000000"/>
                </a:solidFill>
                <a:latin typeface="Times New Roman"/>
              </a:rPr>
              <a:t>- диффузионный слой 1</a:t>
            </a:r>
            <a:r>
              <a:rPr lang="ru-RU" b="1" i="0" u="none" strike="noStrike" baseline="0" dirty="0" smtClean="0">
                <a:solidFill>
                  <a:srgbClr val="000000"/>
                </a:solidFill>
                <a:latin typeface="Times New Roman"/>
              </a:rPr>
              <a:t>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70" y="458720"/>
            <a:ext cx="798750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709453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2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Розрахунок максимальної дози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коагулянта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763688" y="1628800"/>
                <a:ext cx="7272783" cy="506888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800" b="1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uk-UA" sz="2800" b="1" i="1" smtClean="0">
                            <a:latin typeface="Cambria Math"/>
                            <a:cs typeface="Times New Roman" pitchFamily="18" charset="0"/>
                          </a:rPr>
                          <m:t>Т</m:t>
                        </m:r>
                      </m:e>
                      <m:sub>
                        <m:r>
                          <a:rPr lang="uk-UA" sz="2800" b="1" i="1" smtClean="0">
                            <a:latin typeface="Cambria Math"/>
                            <a:cs typeface="Times New Roman" pitchFamily="18" charset="0"/>
                          </a:rPr>
                          <m:t>тимч</m:t>
                        </m:r>
                      </m:sub>
                    </m:sSub>
                  </m:oMath>
                </a14:m>
                <a:r>
                  <a:rPr lang="ru-RU" sz="2800" b="1" dirty="0" smtClean="0">
                    <a:latin typeface="Times New Roman" pitchFamily="18" charset="0"/>
                    <a:cs typeface="Times New Roman" pitchFamily="18" charset="0"/>
                  </a:rPr>
                  <a:t> = 3 </a:t>
                </a:r>
                <a:r>
                  <a:rPr lang="ru-RU" sz="2800" b="1" dirty="0" err="1" smtClean="0">
                    <a:latin typeface="Times New Roman" pitchFamily="18" charset="0"/>
                    <a:cs typeface="Times New Roman" pitchFamily="18" charset="0"/>
                  </a:rPr>
                  <a:t>ммоль</a:t>
                </a:r>
                <a:r>
                  <a:rPr lang="ru-RU" sz="2800" b="1" dirty="0" smtClean="0">
                    <a:latin typeface="Times New Roman" pitchFamily="18" charset="0"/>
                    <a:cs typeface="Times New Roman" pitchFamily="18" charset="0"/>
                  </a:rPr>
                  <a:t>/л</a:t>
                </a:r>
                <a:endParaRPr lang="ru-RU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63688" y="1628800"/>
                <a:ext cx="7272783" cy="5068888"/>
              </a:xfrm>
              <a:blipFill rotWithShape="1">
                <a:blip r:embed="rId2"/>
                <a:stretch>
                  <a:fillRect t="-12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04864"/>
            <a:ext cx="6837944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24944"/>
            <a:ext cx="4765499" cy="125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546" y="4488212"/>
            <a:ext cx="4692389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71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Дослід</a:t>
            </a:r>
            <a:r>
              <a:rPr lang="ru-RU" dirty="0" smtClean="0"/>
              <a:t> 1 </a:t>
            </a:r>
            <a:r>
              <a:rPr lang="ru-RU" dirty="0" err="1" smtClean="0"/>
              <a:t>Визначення</a:t>
            </a:r>
            <a:r>
              <a:rPr lang="ru-RU" dirty="0" smtClean="0"/>
              <a:t> осветляющей </a:t>
            </a:r>
            <a:r>
              <a:rPr lang="ru-RU" dirty="0" err="1" smtClean="0"/>
              <a:t>здатності</a:t>
            </a:r>
            <a:r>
              <a:rPr lang="ru-RU" dirty="0" smtClean="0"/>
              <a:t> коагулянту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6-10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циліндрів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ємністю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250 мл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налити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штучно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замутнену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воду і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мірної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піпеткою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додати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розчин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коагулянту по 0,5; 1,0; 1,5 і т.д. мл.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перемішати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суміш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п'ятикратним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перекиданням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руках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циліндрів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закрити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долонею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залишити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спокої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 30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хвилин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візуально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відзначити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номер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циліндра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де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відбулося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краще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освітлення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води.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2590"/>
            <a:ext cx="4968552" cy="34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184" y="3510000"/>
            <a:ext cx="4905303" cy="33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8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0" y="116632"/>
            <a:ext cx="4512000" cy="33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5478"/>
            <a:ext cx="4500000" cy="33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387478"/>
            <a:ext cx="4617000" cy="61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16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8424936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Розрахунок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Найкраще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освітлення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спостерігається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циліндрі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№6 при додаванні до води 1,5 мл (1,5 г) 5% розчину коагулянту. З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відсоткової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концентрації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маємо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100 г розчину коагулянту міститься 5 г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3,0  г                                                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 г</a:t>
            </a:r>
          </a:p>
          <a:p>
            <a:pPr algn="ctr"/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Х = 0,15 г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250 м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воды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або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0,6   г/л,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600 г/м3 воды.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Перераховуємо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3: </a:t>
            </a:r>
          </a:p>
          <a:p>
            <a:pPr algn="ctr"/>
            <a:r>
              <a:rPr lang="ru-RU" sz="2000" b="1" i="1" u="none" strike="noStrike" baseline="0" dirty="0" err="1" smtClean="0">
                <a:solidFill>
                  <a:srgbClr val="000000"/>
                </a:solidFill>
                <a:latin typeface="Times New Roman"/>
              </a:rPr>
              <a:t>Fe</a:t>
            </a:r>
            <a:r>
              <a:rPr lang="en-US" sz="2000" b="1" i="1" u="none" strike="noStrike" baseline="0" dirty="0" smtClean="0">
                <a:solidFill>
                  <a:srgbClr val="000000"/>
                </a:solidFill>
                <a:latin typeface="Times New Roman"/>
              </a:rPr>
              <a:t>2</a:t>
            </a:r>
            <a:r>
              <a:rPr lang="ru-RU" sz="2000" b="1" i="1" u="none" strike="noStrike" baseline="0" dirty="0" smtClean="0">
                <a:solidFill>
                  <a:srgbClr val="000000"/>
                </a:solidFill>
                <a:latin typeface="Times New Roman"/>
              </a:rPr>
              <a:t> (SO</a:t>
            </a:r>
            <a:r>
              <a:rPr lang="en-US" sz="2000" b="1" i="1" u="none" strike="noStrike" baseline="0" dirty="0" smtClean="0">
                <a:solidFill>
                  <a:srgbClr val="000000"/>
                </a:solidFill>
                <a:latin typeface="Times New Roman"/>
              </a:rPr>
              <a:t>4</a:t>
            </a:r>
            <a:r>
              <a:rPr lang="ru-RU" sz="2000" b="1" i="1" u="none" strike="noStrike" baseline="0" dirty="0" smtClean="0">
                <a:solidFill>
                  <a:srgbClr val="000000"/>
                </a:solidFill>
                <a:latin typeface="Times New Roman"/>
              </a:rPr>
              <a:t> )</a:t>
            </a:r>
            <a:r>
              <a:rPr lang="en-US" sz="2000" b="1" i="1" u="none" strike="noStrike" baseline="0" dirty="0" smtClean="0">
                <a:solidFill>
                  <a:srgbClr val="000000"/>
                </a:solidFill>
                <a:latin typeface="Times New Roman"/>
              </a:rPr>
              <a:t>3                      </a:t>
            </a:r>
            <a:r>
              <a:rPr lang="ru-RU" sz="2000" b="1" i="1" u="none" strike="noStrike" baseline="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000" b="1" i="1" u="none" strike="noStrike" baseline="0" dirty="0" err="1" smtClean="0">
                <a:solidFill>
                  <a:srgbClr val="000000"/>
                </a:solidFill>
                <a:latin typeface="Times New Roman"/>
              </a:rPr>
              <a:t>Al</a:t>
            </a:r>
            <a:r>
              <a:rPr lang="en-US" sz="2000" b="1" i="1" u="none" strike="noStrike" baseline="0" dirty="0" smtClean="0">
                <a:solidFill>
                  <a:srgbClr val="000000"/>
                </a:solidFill>
                <a:latin typeface="Times New Roman"/>
              </a:rPr>
              <a:t>2</a:t>
            </a:r>
            <a:r>
              <a:rPr lang="ru-RU" sz="2000" b="1" i="1" u="none" strike="noStrike" baseline="0" dirty="0" smtClean="0">
                <a:solidFill>
                  <a:srgbClr val="000000"/>
                </a:solidFill>
                <a:latin typeface="Times New Roman"/>
              </a:rPr>
              <a:t> O</a:t>
            </a:r>
            <a:r>
              <a:rPr lang="en-US" sz="2000" b="1" i="1" u="none" strike="noStrike" baseline="0" dirty="0" smtClean="0">
                <a:solidFill>
                  <a:srgbClr val="000000"/>
                </a:solidFill>
                <a:latin typeface="Times New Roman"/>
              </a:rPr>
              <a:t>3</a:t>
            </a:r>
            <a:r>
              <a:rPr lang="ru-RU" sz="2000" b="1" i="1" u="none" strike="noStrike" baseline="0" dirty="0" smtClean="0">
                <a:solidFill>
                  <a:srgbClr val="000000"/>
                </a:solidFill>
                <a:latin typeface="Times New Roman"/>
              </a:rPr>
              <a:t> </a:t>
            </a:r>
            <a:endParaRPr lang="en-US" sz="2000" b="1" i="1" u="none" strike="noStrike" baseline="0" dirty="0" smtClean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2000" b="1" i="1" u="none" strike="noStrike" baseline="0" dirty="0" smtClean="0">
                <a:solidFill>
                  <a:srgbClr val="000000"/>
                </a:solidFill>
                <a:latin typeface="Times New Roman"/>
              </a:rPr>
              <a:t>400 г</a:t>
            </a:r>
            <a:r>
              <a:rPr lang="en-US" sz="2000" b="1" i="1" u="none" strike="noStrike" baseline="0" dirty="0" smtClean="0">
                <a:solidFill>
                  <a:srgbClr val="000000"/>
                </a:solidFill>
                <a:latin typeface="Times New Roman"/>
              </a:rPr>
              <a:t>                                  </a:t>
            </a:r>
            <a:r>
              <a:rPr lang="ru-RU" sz="2000" b="1" i="1" u="none" strike="noStrike" baseline="0" dirty="0" smtClean="0">
                <a:solidFill>
                  <a:srgbClr val="000000"/>
                </a:solidFill>
                <a:latin typeface="Times New Roman"/>
              </a:rPr>
              <a:t> 102 г </a:t>
            </a:r>
            <a:endParaRPr lang="en-US" sz="2000" b="1" i="1" u="none" strike="noStrike" baseline="0" dirty="0" smtClean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000" b="1" i="1" dirty="0">
                <a:solidFill>
                  <a:srgbClr val="000000"/>
                </a:solidFill>
                <a:latin typeface="Times New Roman"/>
              </a:rPr>
              <a:t>6</a:t>
            </a:r>
            <a:r>
              <a:rPr lang="ru-RU" sz="2000" b="1" i="1" u="none" strike="noStrike" baseline="0" dirty="0" smtClean="0">
                <a:solidFill>
                  <a:srgbClr val="000000"/>
                </a:solidFill>
                <a:latin typeface="Times New Roman"/>
              </a:rPr>
              <a:t>00 г </a:t>
            </a:r>
            <a:r>
              <a:rPr lang="en-US" sz="2000" b="1" i="1" u="none" strike="noStrike" baseline="0" dirty="0" smtClean="0">
                <a:solidFill>
                  <a:srgbClr val="000000"/>
                </a:solidFill>
                <a:latin typeface="Times New Roman"/>
              </a:rPr>
              <a:t>                                  </a:t>
            </a:r>
            <a:r>
              <a:rPr lang="ru-RU" sz="2000" b="1" i="1" u="none" strike="noStrike" baseline="0" dirty="0" smtClean="0">
                <a:solidFill>
                  <a:srgbClr val="000000"/>
                </a:solidFill>
                <a:latin typeface="Times New Roman"/>
              </a:rPr>
              <a:t>Х г.</a:t>
            </a:r>
          </a:p>
          <a:p>
            <a:pPr algn="ctr"/>
            <a:r>
              <a:rPr lang="ru-RU" sz="20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Откуда </a:t>
            </a:r>
            <a:r>
              <a:rPr lang="en-US" sz="20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X = 153 </a:t>
            </a:r>
            <a:r>
              <a:rPr lang="ru-RU" sz="20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г/м</a:t>
            </a:r>
            <a:r>
              <a:rPr lang="ru-RU" sz="11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3</a:t>
            </a:r>
            <a:r>
              <a:rPr lang="ru-RU" sz="20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45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Досвід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змісту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залишкового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Fe3 + -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іона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008" y="782569"/>
            <a:ext cx="8676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Підготувати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стандартну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шкалу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кольоровості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взяти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п'ять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циліндрів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ємністю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100мл, в які внести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1, 2, 3, 4 і 5 стандартного розчину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вмістом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 мл 0,1 мг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Fe 3+ -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іонів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0" y="1709330"/>
            <a:ext cx="4320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835" y="3186000"/>
            <a:ext cx="4896000" cy="36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8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mia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</TotalTime>
  <Words>553</Words>
  <Application>Microsoft Office PowerPoint</Application>
  <PresentationFormat>Экран (4:3)</PresentationFormat>
  <Paragraphs>55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Calibri</vt:lpstr>
      <vt:lpstr>Arial</vt:lpstr>
      <vt:lpstr>Ariston</vt:lpstr>
      <vt:lpstr>Himia</vt:lpstr>
      <vt:lpstr>Тема Office</vt:lpstr>
      <vt:lpstr>Хімія води. Коагуляційна очищення стічних вод</vt:lpstr>
      <vt:lpstr>Презентация PowerPoint</vt:lpstr>
      <vt:lpstr>Презентация PowerPoint</vt:lpstr>
      <vt:lpstr>Презентация PowerPoint</vt:lpstr>
      <vt:lpstr>Розрахунок максимальної дози коагулянта</vt:lpstr>
      <vt:lpstr>Дослід 1 Визначення осветляющей здатності коагулянту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Хімія води. Коагуляційна очищення стічних вод</dc:title>
  <dc:creator>User</dc:creator>
  <dc:description>http://propowerpoint.ru - Бесплатные шаблоны для презентаций. Полезные советы и уроки  PowerPoint .</dc:description>
  <cp:lastModifiedBy>User</cp:lastModifiedBy>
  <cp:revision>15</cp:revision>
  <dcterms:created xsi:type="dcterms:W3CDTF">2020-10-20T07:44:39Z</dcterms:created>
  <dcterms:modified xsi:type="dcterms:W3CDTF">2020-10-20T09:58:35Z</dcterms:modified>
</cp:coreProperties>
</file>