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4000" r="-4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17.11.2010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204864"/>
            <a:ext cx="7772400" cy="2763738"/>
          </a:xfrm>
        </p:spPr>
        <p:txBody>
          <a:bodyPr>
            <a:normAutofit fontScale="90000"/>
          </a:bodyPr>
          <a:lstStyle/>
          <a:p>
            <a:r>
              <a:rPr lang="en-US" sz="6000" dirty="0" smtClean="0">
                <a:solidFill>
                  <a:schemeClr val="bg1"/>
                </a:solidFill>
                <a:latin typeface="Andalus" pitchFamily="18" charset="-78"/>
                <a:cs typeface="Andalus" pitchFamily="18" charset="-78"/>
              </a:rPr>
              <a:t>OCCUPATIONAL DISEASES CONDITIONED BY FUNCTIONAL OVERSTRAIN</a:t>
            </a:r>
            <a:r>
              <a:rPr lang="ru-RU" dirty="0" smtClean="0">
                <a:solidFill>
                  <a:schemeClr val="bg1"/>
                </a:solidFill>
              </a:rPr>
              <a:t/>
            </a:r>
            <a:br>
              <a:rPr lang="ru-RU" dirty="0" smtClean="0">
                <a:solidFill>
                  <a:schemeClr val="bg1"/>
                </a:solidFill>
              </a:rPr>
            </a:br>
            <a:endParaRPr lang="ru-RU"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88640"/>
            <a:ext cx="9144000" cy="1200329"/>
          </a:xfrm>
          <a:prstGeom prst="rect">
            <a:avLst/>
          </a:prstGeom>
        </p:spPr>
        <p:txBody>
          <a:bodyPr wrap="square">
            <a:spAutoFit/>
          </a:bodyPr>
          <a:lstStyle/>
          <a:p>
            <a:pPr algn="ctr"/>
            <a:r>
              <a:rPr lang="en-US" sz="3600" dirty="0" smtClean="0">
                <a:solidFill>
                  <a:schemeClr val="bg1"/>
                </a:solidFill>
                <a:latin typeface="Andalus" pitchFamily="18" charset="-78"/>
                <a:cs typeface="Andalus" pitchFamily="18" charset="-78"/>
              </a:rPr>
              <a:t>DISEASES OF FIBROUS AND SYNOVIAL FORMATIONS</a:t>
            </a:r>
            <a:endParaRPr lang="ru-RU" sz="3600" dirty="0">
              <a:solidFill>
                <a:schemeClr val="bg1"/>
              </a:solidFill>
              <a:cs typeface="Andalus" pitchFamily="18" charset="-78"/>
            </a:endParaRPr>
          </a:p>
        </p:txBody>
      </p:sp>
      <p:sp>
        <p:nvSpPr>
          <p:cNvPr id="21506" name="Rectangle 2"/>
          <p:cNvSpPr>
            <a:spLocks noChangeArrowheads="1"/>
          </p:cNvSpPr>
          <p:nvPr/>
        </p:nvSpPr>
        <p:spPr bwMode="auto">
          <a:xfrm>
            <a:off x="251520" y="1268760"/>
            <a:ext cx="871296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tabLst>
                <a:tab pos="442913" algn="l"/>
              </a:tabLst>
            </a:pPr>
            <a:r>
              <a:rPr lang="en-US" sz="3200" b="1" dirty="0" smtClean="0">
                <a:solidFill>
                  <a:schemeClr val="bg1"/>
                </a:solidFill>
                <a:latin typeface="Andalus" pitchFamily="18" charset="-78"/>
                <a:cs typeface="Andalus" pitchFamily="18" charset="-78"/>
              </a:rPr>
              <a:t>	</a:t>
            </a:r>
            <a:r>
              <a:rPr lang="en-US" sz="3200" b="1" u="sng" dirty="0" err="1" smtClean="0">
                <a:solidFill>
                  <a:schemeClr val="bg1"/>
                </a:solidFill>
                <a:latin typeface="Andalus" pitchFamily="18" charset="-78"/>
                <a:cs typeface="Andalus" pitchFamily="18" charset="-78"/>
              </a:rPr>
              <a:t>Humeroscapular</a:t>
            </a:r>
            <a:r>
              <a:rPr lang="en-US" sz="3200" b="1" u="sng" dirty="0" smtClean="0">
                <a:solidFill>
                  <a:schemeClr val="bg1"/>
                </a:solidFill>
                <a:latin typeface="Andalus" pitchFamily="18" charset="-78"/>
                <a:cs typeface="Andalus" pitchFamily="18" charset="-78"/>
              </a:rPr>
              <a:t> </a:t>
            </a:r>
            <a:r>
              <a:rPr lang="en-US" sz="3200" b="1" u="sng" dirty="0" err="1" smtClean="0">
                <a:solidFill>
                  <a:schemeClr val="bg1"/>
                </a:solidFill>
                <a:latin typeface="Andalus" pitchFamily="18" charset="-78"/>
                <a:cs typeface="Andalus" pitchFamily="18" charset="-78"/>
              </a:rPr>
              <a:t>periarthritis</a:t>
            </a:r>
            <a:r>
              <a:rPr lang="en-US" sz="2400" dirty="0" smtClean="0">
                <a:solidFill>
                  <a:schemeClr val="bg1"/>
                </a:solidFill>
                <a:latin typeface="Andalus" pitchFamily="18" charset="-78"/>
                <a:cs typeface="Andalus" pitchFamily="18" charset="-78"/>
              </a:rPr>
              <a:t> – pain in joints of shoulder at motion, crunching appears in joints at motion.</a:t>
            </a:r>
          </a:p>
          <a:p>
            <a:pPr algn="just">
              <a:tabLst>
                <a:tab pos="442913" algn="l"/>
              </a:tabLst>
            </a:pPr>
            <a:r>
              <a:rPr lang="en-US" sz="2400" dirty="0" smtClean="0">
                <a:solidFill>
                  <a:schemeClr val="bg1"/>
                </a:solidFill>
                <a:latin typeface="Andalus" pitchFamily="18" charset="-78"/>
                <a:cs typeface="Andalus" pitchFamily="18" charset="-78"/>
              </a:rPr>
              <a:t>	X-ray – sclerotic change of a knob surface of a shoulder bone and availability of shades of calcareous deposits of different sizes, forms and density.</a:t>
            </a:r>
            <a:endParaRPr lang="ru-RU" sz="2400" dirty="0" smtClean="0">
              <a:solidFill>
                <a:schemeClr val="bg1"/>
              </a:solidFill>
              <a:cs typeface="Andalus" pitchFamily="18" charset="-78"/>
            </a:endParaRPr>
          </a:p>
        </p:txBody>
      </p:sp>
      <p:sp>
        <p:nvSpPr>
          <p:cNvPr id="22529" name="Rectangle 1"/>
          <p:cNvSpPr>
            <a:spLocks noChangeArrowheads="1"/>
          </p:cNvSpPr>
          <p:nvPr/>
        </p:nvSpPr>
        <p:spPr bwMode="auto">
          <a:xfrm>
            <a:off x="251520" y="3212976"/>
            <a:ext cx="8712968"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545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err="1" smtClean="0">
                <a:ln>
                  <a:noFill/>
                </a:ln>
                <a:solidFill>
                  <a:schemeClr val="bg1"/>
                </a:solidFill>
                <a:effectLst/>
                <a:latin typeface="Andalus" pitchFamily="18" charset="-78"/>
                <a:ea typeface="Arial Narrow" pitchFamily="34" charset="0"/>
                <a:cs typeface="Andalus" pitchFamily="18" charset="-78"/>
              </a:rPr>
              <a:t>Epicondylitis</a:t>
            </a:r>
            <a:r>
              <a:rPr lang="en-US" sz="2400" b="1" dirty="0" smtClean="0">
                <a:solidFill>
                  <a:schemeClr val="bg1"/>
                </a:solidFill>
                <a:latin typeface="Andalus" pitchFamily="18" charset="-78"/>
                <a:ea typeface="Arial Narrow" pitchFamily="34" charset="0"/>
                <a:cs typeface="Andalus" pitchFamily="18" charset="-78"/>
              </a:rPr>
              <a:t> - </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ache in the region of a lateral node of shoulder bone.</a:t>
            </a:r>
            <a:r>
              <a:rPr kumimoji="0" lang="en-US" sz="2400" b="0" i="0" u="none" strike="noStrike" cap="none" normalizeH="0" dirty="0" smtClean="0">
                <a:ln>
                  <a:noFill/>
                </a:ln>
                <a:solidFill>
                  <a:schemeClr val="bg1"/>
                </a:solidFill>
                <a:effectLst/>
                <a:latin typeface="Andalus" pitchFamily="18" charset="-78"/>
                <a:ea typeface="AngsanaUPC" pitchFamily="18" charset="-34"/>
                <a:cs typeface="Andalus" pitchFamily="18" charset="-78"/>
              </a:rPr>
              <a:t> </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Soreness at palpation of the lateral node is a constant symptom. Decrease of hand pressure strength is marked at all patients.</a:t>
            </a:r>
            <a:endParaRPr kumimoji="0" lang="en-US" sz="2400" b="0" i="0" u="none" strike="noStrike" cap="none" normalizeH="0" baseline="0" dirty="0" smtClean="0">
              <a:ln>
                <a:noFill/>
              </a:ln>
              <a:solidFill>
                <a:schemeClr val="bg1"/>
              </a:solidFill>
              <a:effectLst/>
              <a:latin typeface="Andalus" pitchFamily="18" charset="-78"/>
              <a:cs typeface="Andalus" pitchFamily="18" charset="-78"/>
            </a:endParaRPr>
          </a:p>
        </p:txBody>
      </p:sp>
      <p:sp>
        <p:nvSpPr>
          <p:cNvPr id="6" name="Rectangle 1"/>
          <p:cNvSpPr>
            <a:spLocks noChangeArrowheads="1"/>
          </p:cNvSpPr>
          <p:nvPr/>
        </p:nvSpPr>
        <p:spPr bwMode="auto">
          <a:xfrm>
            <a:off x="251520" y="4869160"/>
            <a:ext cx="864096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545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err="1" smtClean="0">
                <a:ln>
                  <a:noFill/>
                </a:ln>
                <a:solidFill>
                  <a:schemeClr val="bg1"/>
                </a:solidFill>
                <a:effectLst/>
                <a:latin typeface="Andalus" pitchFamily="18" charset="-78"/>
                <a:ea typeface="Arial Narrow" pitchFamily="34" charset="0"/>
                <a:cs typeface="Andalus" pitchFamily="18" charset="-78"/>
              </a:rPr>
              <a:t>Tendovaginitis</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 ache, fever, pricking and gravity in the forearm, feeling of tiredness, weakness in hand appears. The</a:t>
            </a:r>
            <a:r>
              <a:rPr kumimoji="0" lang="en-US" sz="2400" b="0" i="0" u="none" strike="noStrike" cap="none" normalizeH="0" dirty="0" smtClean="0">
                <a:ln>
                  <a:noFill/>
                </a:ln>
                <a:solidFill>
                  <a:schemeClr val="bg1"/>
                </a:solidFill>
                <a:effectLst/>
                <a:latin typeface="Andalus" pitchFamily="18" charset="-78"/>
                <a:ea typeface="AngsanaUPC" pitchFamily="18" charset="-34"/>
                <a:cs typeface="Andalus" pitchFamily="18" charset="-78"/>
              </a:rPr>
              <a:t> </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tendons are painful during a palpation. </a:t>
            </a:r>
            <a:endParaRPr kumimoji="0" lang="ru-RU" sz="2400" b="0" i="0" u="none" strike="noStrike" cap="none" normalizeH="0" baseline="0" dirty="0" smtClean="0">
              <a:ln>
                <a:noFill/>
              </a:ln>
              <a:solidFill>
                <a:schemeClr val="bg1"/>
              </a:solidFill>
              <a:effectLst/>
              <a:latin typeface="Arial" pitchFamily="34" charset="0"/>
              <a:cs typeface="Andalus"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1323439"/>
          </a:xfrm>
          <a:prstGeom prst="rect">
            <a:avLst/>
          </a:prstGeom>
        </p:spPr>
        <p:txBody>
          <a:bodyPr wrap="square">
            <a:spAutoFit/>
          </a:bodyPr>
          <a:lstStyle/>
          <a:p>
            <a:pPr algn="ctr"/>
            <a:r>
              <a:rPr lang="en-US" sz="4000" dirty="0" smtClean="0">
                <a:solidFill>
                  <a:schemeClr val="bg1"/>
                </a:solidFill>
                <a:latin typeface="Andalus" pitchFamily="18" charset="-78"/>
                <a:cs typeface="Andalus" pitchFamily="18" charset="-78"/>
              </a:rPr>
              <a:t>DISEASES OF FIBROUS AND SYNOVIAL FORMATIONS</a:t>
            </a:r>
            <a:endParaRPr lang="ru-RU" sz="4000" dirty="0">
              <a:solidFill>
                <a:schemeClr val="bg1"/>
              </a:solidFill>
              <a:cs typeface="Andalus" pitchFamily="18" charset="-78"/>
            </a:endParaRPr>
          </a:p>
        </p:txBody>
      </p:sp>
      <p:sp>
        <p:nvSpPr>
          <p:cNvPr id="7" name="Прямоугольник 6"/>
          <p:cNvSpPr/>
          <p:nvPr/>
        </p:nvSpPr>
        <p:spPr>
          <a:xfrm>
            <a:off x="251520" y="1628800"/>
            <a:ext cx="8640960" cy="2185214"/>
          </a:xfrm>
          <a:prstGeom prst="rect">
            <a:avLst/>
          </a:prstGeom>
        </p:spPr>
        <p:txBody>
          <a:bodyPr wrap="square">
            <a:spAutoFit/>
          </a:bodyPr>
          <a:lstStyle/>
          <a:p>
            <a:pPr algn="ctr" defTabSz="354013"/>
            <a:r>
              <a:rPr lang="en-US" sz="3200" b="1" dirty="0" smtClean="0">
                <a:solidFill>
                  <a:schemeClr val="bg1"/>
                </a:solidFill>
                <a:latin typeface="Andalus" pitchFamily="18" charset="-78"/>
                <a:cs typeface="Andalus" pitchFamily="18" charset="-78"/>
              </a:rPr>
              <a:t>	</a:t>
            </a:r>
            <a:r>
              <a:rPr lang="en-US" sz="4000" b="1" u="sng" dirty="0" smtClean="0">
                <a:solidFill>
                  <a:schemeClr val="bg1"/>
                </a:solidFill>
                <a:latin typeface="Andalus" pitchFamily="18" charset="-78"/>
                <a:cs typeface="Andalus" pitchFamily="18" charset="-78"/>
              </a:rPr>
              <a:t>Occupational bursitis</a:t>
            </a:r>
            <a:r>
              <a:rPr lang="en-US" sz="4000" dirty="0" smtClean="0">
                <a:solidFill>
                  <a:schemeClr val="bg1"/>
                </a:solidFill>
                <a:latin typeface="Andalus" pitchFamily="18" charset="-78"/>
                <a:cs typeface="Andalus" pitchFamily="18" charset="-78"/>
              </a:rPr>
              <a:t> –</a:t>
            </a:r>
          </a:p>
          <a:p>
            <a:pPr algn="ctr" defTabSz="354013"/>
            <a:r>
              <a:rPr lang="en-US" sz="3200" dirty="0" smtClean="0">
                <a:solidFill>
                  <a:schemeClr val="bg1"/>
                </a:solidFill>
                <a:latin typeface="Andalus" pitchFamily="18" charset="-78"/>
                <a:cs typeface="Andalus" pitchFamily="18" charset="-78"/>
              </a:rPr>
              <a:t> chronic inflammation synovial vaginas, which develops as a result of systematic pressure, overstrain and traumatism </a:t>
            </a:r>
            <a:endParaRPr lang="ru-RU" sz="3200" dirty="0">
              <a:solidFill>
                <a:schemeClr val="bg1"/>
              </a:solidFill>
              <a:cs typeface="Andalus" pitchFamily="18" charset="-78"/>
            </a:endParaRPr>
          </a:p>
        </p:txBody>
      </p:sp>
      <p:sp>
        <p:nvSpPr>
          <p:cNvPr id="23555" name="Rectangle 3"/>
          <p:cNvSpPr>
            <a:spLocks noChangeArrowheads="1"/>
          </p:cNvSpPr>
          <p:nvPr/>
        </p:nvSpPr>
        <p:spPr bwMode="auto">
          <a:xfrm>
            <a:off x="251520" y="3995678"/>
            <a:ext cx="864096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5450" algn="just"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Hyperemia, local rise of skin temperature,</a:t>
            </a:r>
            <a:r>
              <a:rPr kumimoji="0" lang="en-US" sz="3000" b="0" i="0" u="none" strike="noStrike" cap="none" normalizeH="0" dirty="0" smtClean="0">
                <a:ln>
                  <a:noFill/>
                </a:ln>
                <a:solidFill>
                  <a:schemeClr val="bg1"/>
                </a:solidFill>
                <a:effectLst/>
                <a:latin typeface="Andalus" pitchFamily="18" charset="-78"/>
                <a:ea typeface="AngsanaUPC" pitchFamily="18" charset="-34"/>
                <a:cs typeface="Andalus" pitchFamily="18" charset="-78"/>
              </a:rPr>
              <a:t> </a:t>
            </a:r>
            <a:r>
              <a:rPr kumimoji="0" lang="en-US" sz="30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limitation of mobility in the joint. Content of the bag has serous nature. Body temperature at the purulent bursitis increases up to 39-40 °C. </a:t>
            </a:r>
            <a:r>
              <a:rPr kumimoji="0" lang="en-US" sz="30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Punctata</a:t>
            </a:r>
            <a:r>
              <a:rPr kumimoji="0" lang="en-US" sz="30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of the bursa is purulent with large contents of leucocytes.</a:t>
            </a:r>
            <a:endParaRPr kumimoji="0" lang="ru-RU" sz="3000" b="0" i="0" u="none" strike="noStrike" cap="none" normalizeH="0" baseline="0" dirty="0" smtClean="0">
              <a:ln>
                <a:noFill/>
              </a:ln>
              <a:solidFill>
                <a:schemeClr val="bg1"/>
              </a:solidFill>
              <a:effectLst/>
              <a:latin typeface="Arial" pitchFamily="34" charset="0"/>
              <a:cs typeface="Andalus" pitchFamily="18" charset="-78"/>
            </a:endParaRPr>
          </a:p>
          <a:p>
            <a:pPr marL="0" marR="0" lvl="0" indent="425450" algn="just" defTabSz="914400" rtl="0" eaLnBrk="0" fontAlgn="base" latinLnBrk="0" hangingPunct="0">
              <a:lnSpc>
                <a:spcPct val="100000"/>
              </a:lnSpc>
              <a:spcBef>
                <a:spcPct val="0"/>
              </a:spcBef>
              <a:spcAft>
                <a:spcPct val="0"/>
              </a:spcAft>
              <a:buClrTx/>
              <a:buSzTx/>
              <a:buFontTx/>
              <a:buNone/>
              <a:tabLst/>
            </a:pPr>
            <a:endParaRPr kumimoji="0" lang="ru-RU" sz="3000" b="0" i="0" u="none" strike="noStrike" cap="none" normalizeH="0" baseline="0" dirty="0" smtClean="0">
              <a:ln>
                <a:noFill/>
              </a:ln>
              <a:solidFill>
                <a:schemeClr val="bg1"/>
              </a:solidFill>
              <a:effectLst/>
              <a:latin typeface="Arial" pitchFamily="34" charset="0"/>
              <a:cs typeface="Andalus"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707886"/>
          </a:xfrm>
          <a:prstGeom prst="rect">
            <a:avLst/>
          </a:prstGeom>
        </p:spPr>
        <p:txBody>
          <a:bodyPr wrap="square">
            <a:spAutoFit/>
          </a:bodyPr>
          <a:lstStyle/>
          <a:p>
            <a:pPr algn="ctr"/>
            <a:r>
              <a:rPr lang="en-US" sz="4000" dirty="0" smtClean="0">
                <a:solidFill>
                  <a:schemeClr val="bg1"/>
                </a:solidFill>
                <a:latin typeface="Andalus" pitchFamily="18" charset="-78"/>
                <a:cs typeface="Andalus" pitchFamily="18" charset="-78"/>
              </a:rPr>
              <a:t>OSTEOCHONDROPATHIES</a:t>
            </a:r>
            <a:endParaRPr lang="ru-RU" sz="4000" dirty="0">
              <a:solidFill>
                <a:schemeClr val="bg1"/>
              </a:solidFill>
              <a:cs typeface="Andalus" pitchFamily="18" charset="-78"/>
            </a:endParaRPr>
          </a:p>
        </p:txBody>
      </p:sp>
      <p:sp>
        <p:nvSpPr>
          <p:cNvPr id="1025" name="Rectangle 1"/>
          <p:cNvSpPr>
            <a:spLocks noChangeArrowheads="1"/>
          </p:cNvSpPr>
          <p:nvPr/>
        </p:nvSpPr>
        <p:spPr bwMode="auto">
          <a:xfrm>
            <a:off x="179512" y="1052736"/>
            <a:ext cx="871296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3815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err="1" smtClean="0">
                <a:ln>
                  <a:noFill/>
                </a:ln>
                <a:solidFill>
                  <a:schemeClr val="bg1"/>
                </a:solidFill>
                <a:effectLst/>
                <a:latin typeface="Andalus" pitchFamily="18" charset="-78"/>
                <a:ea typeface="Arial Narrow" pitchFamily="34" charset="0"/>
                <a:cs typeface="Andalus" pitchFamily="18" charset="-78"/>
              </a:rPr>
              <a:t>Arthrosis</a:t>
            </a:r>
            <a:r>
              <a:rPr lang="en-US" sz="2400" b="1" dirty="0" smtClean="0">
                <a:solidFill>
                  <a:schemeClr val="bg1"/>
                </a:solidFill>
                <a:latin typeface="Andalus" pitchFamily="18" charset="-78"/>
                <a:ea typeface="Arial Narrow" pitchFamily="34" charset="0"/>
                <a:cs typeface="Andalus" pitchFamily="18" charset="-78"/>
              </a:rPr>
              <a:t> – se</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nsation of discomfort, availability of crunching in the joint, pain of uncertain nature, intumescences, deformation of the joint,</a:t>
            </a:r>
            <a:r>
              <a:rPr kumimoji="0" lang="en-US" sz="2400" b="0" i="0" u="none" strike="noStrike" cap="none" normalizeH="0" dirty="0" smtClean="0">
                <a:ln>
                  <a:noFill/>
                </a:ln>
                <a:solidFill>
                  <a:schemeClr val="bg1"/>
                </a:solidFill>
                <a:effectLst/>
                <a:latin typeface="Andalus" pitchFamily="18" charset="-78"/>
                <a:ea typeface="AngsanaUPC" pitchFamily="18" charset="-34"/>
                <a:cs typeface="Andalus" pitchFamily="18" charset="-78"/>
              </a:rPr>
              <a:t> a</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mplitude of motions and mobility in the joint is restricted.</a:t>
            </a:r>
            <a:endParaRPr kumimoji="0" lang="en-US" sz="2400" b="0" i="0" u="none" strike="noStrike" cap="none" normalizeH="0" baseline="0" dirty="0" smtClean="0">
              <a:ln>
                <a:noFill/>
              </a:ln>
              <a:solidFill>
                <a:schemeClr val="bg1"/>
              </a:solidFill>
              <a:effectLst/>
              <a:latin typeface="Andalus" pitchFamily="18" charset="-78"/>
              <a:cs typeface="Andalus" pitchFamily="18" charset="-78"/>
            </a:endParaRPr>
          </a:p>
        </p:txBody>
      </p:sp>
      <p:sp>
        <p:nvSpPr>
          <p:cNvPr id="5" name="Прямоугольник 4"/>
          <p:cNvSpPr/>
          <p:nvPr/>
        </p:nvSpPr>
        <p:spPr>
          <a:xfrm>
            <a:off x="179512" y="2420888"/>
            <a:ext cx="8712968" cy="1692771"/>
          </a:xfrm>
          <a:prstGeom prst="rect">
            <a:avLst/>
          </a:prstGeom>
        </p:spPr>
        <p:txBody>
          <a:bodyPr wrap="square">
            <a:spAutoFit/>
          </a:bodyPr>
          <a:lstStyle/>
          <a:p>
            <a:pPr algn="just" defTabSz="442913"/>
            <a:r>
              <a:rPr lang="en-US" sz="2400" b="1" dirty="0" smtClean="0">
                <a:solidFill>
                  <a:schemeClr val="bg1"/>
                </a:solidFill>
                <a:latin typeface="Andalus" pitchFamily="18" charset="-78"/>
                <a:cs typeface="Andalus" pitchFamily="18" charset="-78"/>
              </a:rPr>
              <a:t>	</a:t>
            </a:r>
            <a:r>
              <a:rPr lang="en-US" sz="3200" b="1" u="sng" dirty="0" smtClean="0">
                <a:solidFill>
                  <a:schemeClr val="bg1"/>
                </a:solidFill>
                <a:latin typeface="Andalus" pitchFamily="18" charset="-78"/>
                <a:cs typeface="Andalus" pitchFamily="18" charset="-78"/>
              </a:rPr>
              <a:t>Aseptic necrosis of a bone</a:t>
            </a:r>
            <a:r>
              <a:rPr lang="en-US" sz="2400" dirty="0" smtClean="0">
                <a:solidFill>
                  <a:schemeClr val="bg1"/>
                </a:solidFill>
                <a:latin typeface="Andalus" pitchFamily="18" charset="-78"/>
                <a:cs typeface="Andalus" pitchFamily="18" charset="-78"/>
              </a:rPr>
              <a:t> – occupational disease, which is characterized by development of degenerative-dystrophic changes in supporting bones of a hand and foot and also in bones of large joints of extremities of the elbow one first of all. </a:t>
            </a:r>
            <a:endParaRPr lang="ru-RU" sz="2400" dirty="0">
              <a:solidFill>
                <a:schemeClr val="bg1"/>
              </a:solidFill>
              <a:cs typeface="Andalus" pitchFamily="18" charset="-78"/>
            </a:endParaRPr>
          </a:p>
        </p:txBody>
      </p:sp>
      <p:sp>
        <p:nvSpPr>
          <p:cNvPr id="1026" name="Rectangle 2"/>
          <p:cNvSpPr>
            <a:spLocks noChangeArrowheads="1"/>
          </p:cNvSpPr>
          <p:nvPr/>
        </p:nvSpPr>
        <p:spPr bwMode="auto">
          <a:xfrm>
            <a:off x="179512" y="4221088"/>
            <a:ext cx="871296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3815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bg1"/>
                </a:solidFill>
                <a:effectLst/>
                <a:latin typeface="Andalus" pitchFamily="18" charset="-78"/>
                <a:ea typeface="Arial Narrow" pitchFamily="34" charset="0"/>
                <a:cs typeface="Andalus" pitchFamily="18" charset="-78"/>
              </a:rPr>
              <a:t>Aseptic necrosis of the fortnight bone (</a:t>
            </a:r>
            <a:r>
              <a:rPr kumimoji="0" lang="en-US" sz="3200" b="1" i="0" u="sng" strike="noStrike" cap="none" normalizeH="0" baseline="0" dirty="0" err="1" smtClean="0">
                <a:ln>
                  <a:noFill/>
                </a:ln>
                <a:solidFill>
                  <a:schemeClr val="bg1"/>
                </a:solidFill>
                <a:effectLst/>
                <a:latin typeface="Andalus" pitchFamily="18" charset="-78"/>
                <a:ea typeface="Arial Narrow" pitchFamily="34" charset="0"/>
                <a:cs typeface="Andalus" pitchFamily="18" charset="-78"/>
              </a:rPr>
              <a:t>Keenback's</a:t>
            </a:r>
            <a:r>
              <a:rPr kumimoji="0" lang="en-US" sz="3200" b="1" i="0" u="sng" strike="noStrike" cap="none" normalizeH="0" baseline="0" dirty="0" smtClean="0">
                <a:ln>
                  <a:noFill/>
                </a:ln>
                <a:solidFill>
                  <a:schemeClr val="bg1"/>
                </a:solidFill>
                <a:effectLst/>
                <a:latin typeface="Andalus" pitchFamily="18" charset="-78"/>
                <a:ea typeface="Arial Narrow" pitchFamily="34" charset="0"/>
                <a:cs typeface="Andalus" pitchFamily="18" charset="-78"/>
              </a:rPr>
              <a:t> disease)</a:t>
            </a:r>
            <a:r>
              <a:rPr kumimoji="0" lang="en-US" sz="2400" b="1" i="0" u="none" strike="noStrike" cap="none" normalizeH="0" baseline="0" dirty="0" smtClean="0">
                <a:ln>
                  <a:noFill/>
                </a:ln>
                <a:solidFill>
                  <a:schemeClr val="bg1"/>
                </a:solidFill>
                <a:effectLst/>
                <a:latin typeface="Andalus" pitchFamily="18" charset="-78"/>
                <a:ea typeface="Arial Narrow" pitchFamily="34" charset="0"/>
                <a:cs typeface="Andalus" pitchFamily="18" charset="-78"/>
              </a:rPr>
              <a:t> – </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characterized by development of a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subchondral</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aseptic necrosis, which is accompanied with fractures, deformation and fragmentation of the bone.</a:t>
            </a:r>
            <a:endParaRPr kumimoji="0" lang="en-US" sz="2400" b="0" i="0" u="none" strike="noStrike" cap="none" normalizeH="0" baseline="0" dirty="0" smtClean="0">
              <a:ln>
                <a:noFill/>
              </a:ln>
              <a:solidFill>
                <a:schemeClr val="bg1"/>
              </a:solidFill>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707886"/>
          </a:xfrm>
          <a:prstGeom prst="rect">
            <a:avLst/>
          </a:prstGeom>
        </p:spPr>
        <p:txBody>
          <a:bodyPr wrap="square">
            <a:spAutoFit/>
          </a:bodyPr>
          <a:lstStyle/>
          <a:p>
            <a:pPr algn="ctr"/>
            <a:r>
              <a:rPr lang="en-US" sz="4000" b="1" dirty="0" smtClean="0">
                <a:solidFill>
                  <a:schemeClr val="bg1"/>
                </a:solidFill>
                <a:latin typeface="Andalus" pitchFamily="18" charset="-78"/>
                <a:cs typeface="Andalus" pitchFamily="18" charset="-78"/>
              </a:rPr>
              <a:t>TREATMENT</a:t>
            </a:r>
            <a:endParaRPr lang="ru-RU" sz="4000" dirty="0">
              <a:solidFill>
                <a:schemeClr val="bg1"/>
              </a:solidFill>
              <a:cs typeface="Andalus" pitchFamily="18" charset="-78"/>
            </a:endParaRPr>
          </a:p>
        </p:txBody>
      </p:sp>
      <p:sp>
        <p:nvSpPr>
          <p:cNvPr id="1025" name="Rectangle 1"/>
          <p:cNvSpPr>
            <a:spLocks noChangeArrowheads="1"/>
          </p:cNvSpPr>
          <p:nvPr/>
        </p:nvSpPr>
        <p:spPr bwMode="auto">
          <a:xfrm>
            <a:off x="179512" y="929626"/>
            <a:ext cx="871296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38150" algn="just" fontAlgn="base">
              <a:spcBef>
                <a:spcPct val="0"/>
              </a:spcBef>
              <a:spcAft>
                <a:spcPct val="0"/>
              </a:spcAft>
            </a:pPr>
            <a:r>
              <a:rPr lang="en-US" sz="3200" dirty="0" smtClean="0">
                <a:solidFill>
                  <a:schemeClr val="bg1"/>
                </a:solidFill>
                <a:latin typeface="Andalus" pitchFamily="18" charset="-78"/>
                <a:cs typeface="Andalus" pitchFamily="18" charset="-78"/>
              </a:rPr>
              <a:t>Sedative drugs, tranquilizers, method of autogenic training, psychotherapy, </a:t>
            </a:r>
            <a:r>
              <a:rPr lang="en-US" sz="3200" dirty="0" err="1" smtClean="0">
                <a:solidFill>
                  <a:schemeClr val="bg1"/>
                </a:solidFill>
                <a:latin typeface="Andalus" pitchFamily="18" charset="-78"/>
                <a:cs typeface="Andalus" pitchFamily="18" charset="-78"/>
              </a:rPr>
              <a:t>electrosleep</a:t>
            </a:r>
            <a:r>
              <a:rPr lang="en-US" sz="3200" dirty="0" smtClean="0">
                <a:solidFill>
                  <a:schemeClr val="bg1"/>
                </a:solidFill>
                <a:latin typeface="Andalus" pitchFamily="18" charset="-78"/>
                <a:cs typeface="Andalus" pitchFamily="18" charset="-78"/>
              </a:rPr>
              <a:t> and </a:t>
            </a:r>
            <a:r>
              <a:rPr lang="en-US" sz="3200" dirty="0" err="1" smtClean="0">
                <a:solidFill>
                  <a:schemeClr val="bg1"/>
                </a:solidFill>
                <a:latin typeface="Andalus" pitchFamily="18" charset="-78"/>
                <a:cs typeface="Andalus" pitchFamily="18" charset="-78"/>
              </a:rPr>
              <a:t>balneotherapy</a:t>
            </a:r>
            <a:endParaRPr kumimoji="0" lang="en-US" sz="2400" b="0" i="0" u="none" strike="noStrike" cap="none" normalizeH="0" baseline="0" dirty="0" smtClean="0">
              <a:ln>
                <a:noFill/>
              </a:ln>
              <a:solidFill>
                <a:schemeClr val="bg1"/>
              </a:solidFill>
              <a:effectLst/>
              <a:latin typeface="Andalus" pitchFamily="18" charset="-78"/>
              <a:cs typeface="Andalus" pitchFamily="18" charset="-78"/>
            </a:endParaRPr>
          </a:p>
        </p:txBody>
      </p:sp>
      <p:sp>
        <p:nvSpPr>
          <p:cNvPr id="5" name="Прямоугольник 4"/>
          <p:cNvSpPr/>
          <p:nvPr/>
        </p:nvSpPr>
        <p:spPr>
          <a:xfrm>
            <a:off x="179512" y="2636912"/>
            <a:ext cx="8712968" cy="1077218"/>
          </a:xfrm>
          <a:prstGeom prst="rect">
            <a:avLst/>
          </a:prstGeom>
        </p:spPr>
        <p:txBody>
          <a:bodyPr wrap="square">
            <a:spAutoFit/>
          </a:bodyPr>
          <a:lstStyle/>
          <a:p>
            <a:pPr algn="just" defTabSz="442913"/>
            <a:r>
              <a:rPr lang="en-US" sz="3200" b="1" dirty="0" smtClean="0">
                <a:solidFill>
                  <a:schemeClr val="bg1"/>
                </a:solidFill>
                <a:latin typeface="Andalus" pitchFamily="18" charset="-78"/>
                <a:cs typeface="Andalus" pitchFamily="18" charset="-78"/>
              </a:rPr>
              <a:t>	</a:t>
            </a:r>
            <a:r>
              <a:rPr lang="en-US" sz="3200" b="1" dirty="0" err="1" smtClean="0">
                <a:solidFill>
                  <a:schemeClr val="bg1"/>
                </a:solidFill>
                <a:latin typeface="Andalus" pitchFamily="18" charset="-78"/>
                <a:cs typeface="Andalus" pitchFamily="18" charset="-78"/>
              </a:rPr>
              <a:t>Xantinoli</a:t>
            </a:r>
            <a:r>
              <a:rPr lang="en-US" sz="3200" b="1" dirty="0" smtClean="0">
                <a:solidFill>
                  <a:schemeClr val="bg1"/>
                </a:solidFill>
                <a:latin typeface="Andalus" pitchFamily="18" charset="-78"/>
                <a:cs typeface="Andalus" pitchFamily="18" charset="-78"/>
              </a:rPr>
              <a:t> </a:t>
            </a:r>
            <a:r>
              <a:rPr lang="en-US" sz="3200" b="1" dirty="0" err="1" smtClean="0">
                <a:solidFill>
                  <a:schemeClr val="bg1"/>
                </a:solidFill>
                <a:latin typeface="Andalus" pitchFamily="18" charset="-78"/>
                <a:cs typeface="Andalus" pitchFamily="18" charset="-78"/>
              </a:rPr>
              <a:t>nicotinas</a:t>
            </a:r>
            <a:r>
              <a:rPr lang="en-US" sz="3200" b="1"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0.15 g three times a day and </a:t>
            </a:r>
            <a:r>
              <a:rPr lang="en-US" sz="3200" b="1" dirty="0" err="1" smtClean="0">
                <a:solidFill>
                  <a:schemeClr val="bg1"/>
                </a:solidFill>
                <a:latin typeface="Andalus" pitchFamily="18" charset="-78"/>
                <a:cs typeface="Andalus" pitchFamily="18" charset="-78"/>
              </a:rPr>
              <a:t>Nicospanum</a:t>
            </a:r>
            <a:r>
              <a:rPr lang="en-US" sz="3200" dirty="0" smtClean="0">
                <a:solidFill>
                  <a:schemeClr val="bg1"/>
                </a:solidFill>
                <a:latin typeface="Andalus" pitchFamily="18" charset="-78"/>
                <a:cs typeface="Andalus" pitchFamily="18" charset="-78"/>
              </a:rPr>
              <a:t> three times a day </a:t>
            </a:r>
            <a:endParaRPr lang="ru-RU" sz="3200" dirty="0">
              <a:solidFill>
                <a:schemeClr val="bg1"/>
              </a:solidFill>
              <a:cs typeface="Andalus" pitchFamily="18" charset="-78"/>
            </a:endParaRPr>
          </a:p>
        </p:txBody>
      </p:sp>
      <p:sp>
        <p:nvSpPr>
          <p:cNvPr id="1026" name="Rectangle 2"/>
          <p:cNvSpPr>
            <a:spLocks noChangeArrowheads="1"/>
          </p:cNvSpPr>
          <p:nvPr/>
        </p:nvSpPr>
        <p:spPr bwMode="auto">
          <a:xfrm>
            <a:off x="179512" y="4097978"/>
            <a:ext cx="871296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38150" algn="just" fontAlgn="base">
              <a:spcBef>
                <a:spcPct val="0"/>
              </a:spcBef>
              <a:spcAft>
                <a:spcPct val="0"/>
              </a:spcAft>
            </a:pPr>
            <a:r>
              <a:rPr lang="en-US" sz="3200" dirty="0" smtClean="0">
                <a:solidFill>
                  <a:schemeClr val="bg1"/>
                </a:solidFill>
                <a:latin typeface="Andalus" pitchFamily="18" charset="-78"/>
                <a:cs typeface="Andalus" pitchFamily="18" charset="-78"/>
              </a:rPr>
              <a:t>Vitamins of the B group (bromine thiamine, hydrochloride </a:t>
            </a:r>
            <a:r>
              <a:rPr lang="en-US" sz="3200" dirty="0" err="1" smtClean="0">
                <a:solidFill>
                  <a:schemeClr val="bg1"/>
                </a:solidFill>
                <a:latin typeface="Andalus" pitchFamily="18" charset="-78"/>
                <a:cs typeface="Andalus" pitchFamily="18" charset="-78"/>
              </a:rPr>
              <a:t>pyrodoxine</a:t>
            </a:r>
            <a:r>
              <a:rPr lang="en-US" sz="3200" dirty="0" smtClean="0">
                <a:solidFill>
                  <a:schemeClr val="bg1"/>
                </a:solidFill>
                <a:latin typeface="Andalus" pitchFamily="18" charset="-78"/>
                <a:cs typeface="Andalus" pitchFamily="18" charset="-78"/>
              </a:rPr>
              <a:t>, </a:t>
            </a:r>
            <a:r>
              <a:rPr lang="en-US" sz="3200" dirty="0" err="1" smtClean="0">
                <a:solidFill>
                  <a:schemeClr val="bg1"/>
                </a:solidFill>
                <a:latin typeface="Andalus" pitchFamily="18" charset="-78"/>
                <a:cs typeface="Andalus" pitchFamily="18" charset="-78"/>
              </a:rPr>
              <a:t>cobalamin</a:t>
            </a:r>
            <a:r>
              <a:rPr lang="en-US" sz="3200" dirty="0" smtClean="0">
                <a:solidFill>
                  <a:schemeClr val="bg1"/>
                </a:solidFill>
                <a:latin typeface="Andalus" pitchFamily="18" charset="-78"/>
                <a:cs typeface="Andalus" pitchFamily="18" charset="-78"/>
              </a:rPr>
              <a:t> cyanide), </a:t>
            </a:r>
            <a:r>
              <a:rPr lang="en-US" sz="3200" dirty="0" err="1" smtClean="0">
                <a:solidFill>
                  <a:schemeClr val="bg1"/>
                </a:solidFill>
                <a:latin typeface="Andalus" pitchFamily="18" charset="-78"/>
                <a:cs typeface="Andalus" pitchFamily="18" charset="-78"/>
              </a:rPr>
              <a:t>Cocarboxylase</a:t>
            </a:r>
            <a:r>
              <a:rPr lang="en-US" sz="3200" dirty="0" smtClean="0">
                <a:solidFill>
                  <a:schemeClr val="bg1"/>
                </a:solidFill>
                <a:latin typeface="Andalus" pitchFamily="18" charset="-78"/>
                <a:cs typeface="Andalus" pitchFamily="18" charset="-78"/>
              </a:rPr>
              <a:t>, Adenosine </a:t>
            </a:r>
            <a:r>
              <a:rPr lang="en-US" sz="3200" dirty="0" err="1" smtClean="0">
                <a:solidFill>
                  <a:schemeClr val="bg1"/>
                </a:solidFill>
                <a:latin typeface="Andalus" pitchFamily="18" charset="-78"/>
                <a:cs typeface="Andalus" pitchFamily="18" charset="-78"/>
              </a:rPr>
              <a:t>triphosphate</a:t>
            </a:r>
            <a:r>
              <a:rPr lang="en-US" sz="3200" dirty="0" smtClean="0">
                <a:solidFill>
                  <a:schemeClr val="bg1"/>
                </a:solidFill>
                <a:latin typeface="Andalus" pitchFamily="18" charset="-78"/>
                <a:cs typeface="Andalus" pitchFamily="18" charset="-78"/>
              </a:rPr>
              <a:t> and </a:t>
            </a:r>
            <a:r>
              <a:rPr lang="en-US" sz="3200" dirty="0" err="1" smtClean="0">
                <a:solidFill>
                  <a:schemeClr val="bg1"/>
                </a:solidFill>
                <a:latin typeface="Andalus" pitchFamily="18" charset="-78"/>
                <a:cs typeface="Andalus" pitchFamily="18" charset="-78"/>
              </a:rPr>
              <a:t>biostimulants</a:t>
            </a:r>
            <a:r>
              <a:rPr lang="en-US" sz="3200" dirty="0" smtClean="0">
                <a:solidFill>
                  <a:schemeClr val="bg1"/>
                </a:solidFill>
                <a:latin typeface="Andalus" pitchFamily="18" charset="-78"/>
                <a:cs typeface="Andalus" pitchFamily="18" charset="-78"/>
              </a:rPr>
              <a:t> (Aloe, FIBS) </a:t>
            </a:r>
            <a:endParaRPr kumimoji="0" lang="en-US" sz="2400" b="0" i="0" u="none" strike="noStrike" cap="none" normalizeH="0" baseline="0" dirty="0" smtClean="0">
              <a:ln>
                <a:noFill/>
              </a:ln>
              <a:solidFill>
                <a:schemeClr val="bg1"/>
              </a:solidFill>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707886"/>
          </a:xfrm>
          <a:prstGeom prst="rect">
            <a:avLst/>
          </a:prstGeom>
        </p:spPr>
        <p:txBody>
          <a:bodyPr wrap="square">
            <a:spAutoFit/>
          </a:bodyPr>
          <a:lstStyle/>
          <a:p>
            <a:pPr algn="ctr"/>
            <a:r>
              <a:rPr lang="en-US" sz="4000" b="1" dirty="0" smtClean="0">
                <a:solidFill>
                  <a:schemeClr val="bg1"/>
                </a:solidFill>
                <a:latin typeface="Andalus" pitchFamily="18" charset="-78"/>
                <a:cs typeface="Andalus" pitchFamily="18" charset="-78"/>
              </a:rPr>
              <a:t>TREATMENT</a:t>
            </a:r>
            <a:endParaRPr lang="ru-RU" sz="4000" dirty="0">
              <a:solidFill>
                <a:schemeClr val="bg1"/>
              </a:solidFill>
              <a:cs typeface="Andalus" pitchFamily="18" charset="-78"/>
            </a:endParaRPr>
          </a:p>
        </p:txBody>
      </p:sp>
      <p:sp>
        <p:nvSpPr>
          <p:cNvPr id="1025" name="Rectangle 1"/>
          <p:cNvSpPr>
            <a:spLocks noChangeArrowheads="1"/>
          </p:cNvSpPr>
          <p:nvPr/>
        </p:nvSpPr>
        <p:spPr bwMode="auto">
          <a:xfrm>
            <a:off x="179512" y="1052736"/>
            <a:ext cx="871296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38150" algn="just" fontAlgn="base">
              <a:spcBef>
                <a:spcPct val="0"/>
              </a:spcBef>
              <a:spcAft>
                <a:spcPct val="0"/>
              </a:spcAft>
            </a:pPr>
            <a:r>
              <a:rPr lang="en-US" sz="3200" b="1" dirty="0" err="1" smtClean="0">
                <a:solidFill>
                  <a:schemeClr val="bg1"/>
                </a:solidFill>
                <a:latin typeface="Andalus" pitchFamily="18" charset="-78"/>
                <a:cs typeface="Andalus" pitchFamily="18" charset="-78"/>
              </a:rPr>
              <a:t>Benzohexonium</a:t>
            </a:r>
            <a:r>
              <a:rPr lang="en-US" sz="3200" dirty="0" smtClean="0">
                <a:solidFill>
                  <a:schemeClr val="bg1"/>
                </a:solidFill>
                <a:latin typeface="Andalus" pitchFamily="18" charset="-78"/>
                <a:cs typeface="Andalus" pitchFamily="18" charset="-78"/>
              </a:rPr>
              <a:t>, </a:t>
            </a:r>
            <a:r>
              <a:rPr lang="en-US" sz="3200" b="1" dirty="0" err="1" smtClean="0">
                <a:solidFill>
                  <a:schemeClr val="bg1"/>
                </a:solidFill>
                <a:latin typeface="Andalus" pitchFamily="18" charset="-78"/>
                <a:cs typeface="Andalus" pitchFamily="18" charset="-78"/>
              </a:rPr>
              <a:t>Pachykarpin</a:t>
            </a:r>
            <a:r>
              <a:rPr lang="en-US" sz="3200" dirty="0" smtClean="0">
                <a:solidFill>
                  <a:schemeClr val="bg1"/>
                </a:solidFill>
                <a:latin typeface="Andalus" pitchFamily="18" charset="-78"/>
                <a:cs typeface="Andalus" pitchFamily="18" charset="-78"/>
              </a:rPr>
              <a:t>, </a:t>
            </a:r>
            <a:r>
              <a:rPr lang="en-US" sz="3200" b="1" dirty="0" err="1" smtClean="0">
                <a:solidFill>
                  <a:schemeClr val="bg1"/>
                </a:solidFill>
                <a:latin typeface="Andalus" pitchFamily="18" charset="-78"/>
                <a:cs typeface="Andalus" pitchFamily="18" charset="-78"/>
              </a:rPr>
              <a:t>Spasmolytin</a:t>
            </a:r>
            <a:r>
              <a:rPr lang="en-US" sz="3200" dirty="0" smtClean="0">
                <a:solidFill>
                  <a:schemeClr val="bg1"/>
                </a:solidFill>
                <a:latin typeface="Andalus" pitchFamily="18" charset="-78"/>
                <a:cs typeface="Andalus" pitchFamily="18" charset="-78"/>
              </a:rPr>
              <a:t> (0.05-0.1 g three times a day), intravenous injections of 5 ml of 0.5 % </a:t>
            </a:r>
            <a:r>
              <a:rPr lang="en-US" sz="3200" b="1" dirty="0" smtClean="0">
                <a:solidFill>
                  <a:schemeClr val="bg1"/>
                </a:solidFill>
                <a:latin typeface="Andalus" pitchFamily="18" charset="-78"/>
                <a:cs typeface="Andalus" pitchFamily="18" charset="-78"/>
              </a:rPr>
              <a:t>Novocain solutions</a:t>
            </a:r>
            <a:r>
              <a:rPr lang="en-US" sz="3200" dirty="0" smtClean="0">
                <a:solidFill>
                  <a:schemeClr val="bg1"/>
                </a:solidFill>
                <a:latin typeface="Andalus" pitchFamily="18" charset="-78"/>
                <a:cs typeface="Andalus" pitchFamily="18" charset="-78"/>
              </a:rPr>
              <a:t> </a:t>
            </a:r>
            <a:br>
              <a:rPr lang="en-US" sz="3200" dirty="0" smtClean="0">
                <a:solidFill>
                  <a:schemeClr val="bg1"/>
                </a:solidFill>
                <a:latin typeface="Andalus" pitchFamily="18" charset="-78"/>
                <a:cs typeface="Andalus" pitchFamily="18" charset="-78"/>
              </a:rPr>
            </a:br>
            <a:r>
              <a:rPr lang="en-US" sz="3200" dirty="0" smtClean="0">
                <a:solidFill>
                  <a:schemeClr val="bg1"/>
                </a:solidFill>
                <a:latin typeface="Andalus" pitchFamily="18" charset="-78"/>
                <a:cs typeface="Andalus" pitchFamily="18" charset="-78"/>
              </a:rPr>
              <a:t>(10 injections per a course) </a:t>
            </a:r>
            <a:endParaRPr kumimoji="0" lang="en-US" sz="2400" b="0" i="0" u="none" strike="noStrike" cap="none" normalizeH="0" baseline="0" dirty="0" smtClean="0">
              <a:ln>
                <a:noFill/>
              </a:ln>
              <a:solidFill>
                <a:schemeClr val="bg1"/>
              </a:solidFill>
              <a:effectLst/>
              <a:latin typeface="Andalus" pitchFamily="18" charset="-78"/>
              <a:cs typeface="Andalus" pitchFamily="18" charset="-78"/>
            </a:endParaRPr>
          </a:p>
        </p:txBody>
      </p:sp>
      <p:sp>
        <p:nvSpPr>
          <p:cNvPr id="5" name="Прямоугольник 4"/>
          <p:cNvSpPr/>
          <p:nvPr/>
        </p:nvSpPr>
        <p:spPr>
          <a:xfrm>
            <a:off x="251520" y="3501008"/>
            <a:ext cx="8712968" cy="3046988"/>
          </a:xfrm>
          <a:prstGeom prst="rect">
            <a:avLst/>
          </a:prstGeom>
        </p:spPr>
        <p:txBody>
          <a:bodyPr wrap="square">
            <a:spAutoFit/>
          </a:bodyPr>
          <a:lstStyle/>
          <a:p>
            <a:pPr algn="just" defTabSz="442913"/>
            <a:r>
              <a:rPr lang="en-US" sz="3200" b="1"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 Method of </a:t>
            </a:r>
            <a:r>
              <a:rPr lang="en-US" sz="3200" b="1" dirty="0" err="1" smtClean="0">
                <a:solidFill>
                  <a:schemeClr val="bg1"/>
                </a:solidFill>
                <a:latin typeface="Andalus" pitchFamily="18" charset="-78"/>
                <a:cs typeface="Andalus" pitchFamily="18" charset="-78"/>
              </a:rPr>
              <a:t>reflexotherapy</a:t>
            </a:r>
            <a:r>
              <a:rPr lang="en-US" sz="3200" dirty="0" smtClean="0">
                <a:solidFill>
                  <a:schemeClr val="bg1"/>
                </a:solidFill>
                <a:latin typeface="Andalus" pitchFamily="18" charset="-78"/>
                <a:cs typeface="Andalus" pitchFamily="18" charset="-78"/>
              </a:rPr>
              <a:t> and </a:t>
            </a:r>
            <a:r>
              <a:rPr lang="en-US" sz="3200" b="1" dirty="0" smtClean="0">
                <a:solidFill>
                  <a:schemeClr val="bg1"/>
                </a:solidFill>
                <a:latin typeface="Andalus" pitchFamily="18" charset="-78"/>
                <a:cs typeface="Andalus" pitchFamily="18" charset="-78"/>
              </a:rPr>
              <a:t>physiotherapy</a:t>
            </a:r>
            <a:r>
              <a:rPr lang="en-US" sz="3200" dirty="0" smtClean="0">
                <a:solidFill>
                  <a:schemeClr val="bg1"/>
                </a:solidFill>
                <a:latin typeface="Andalus" pitchFamily="18" charset="-78"/>
                <a:cs typeface="Andalus" pitchFamily="18" charset="-78"/>
              </a:rPr>
              <a:t> – </a:t>
            </a:r>
            <a:r>
              <a:rPr lang="en-US" sz="3200" b="1" dirty="0" smtClean="0">
                <a:solidFill>
                  <a:schemeClr val="bg1"/>
                </a:solidFill>
                <a:latin typeface="Andalus" pitchFamily="18" charset="-78"/>
                <a:cs typeface="Andalus" pitchFamily="18" charset="-78"/>
              </a:rPr>
              <a:t>electrophoresis</a:t>
            </a:r>
            <a:r>
              <a:rPr lang="en-US" sz="3200" dirty="0" smtClean="0">
                <a:solidFill>
                  <a:schemeClr val="bg1"/>
                </a:solidFill>
                <a:latin typeface="Andalus" pitchFamily="18" charset="-78"/>
                <a:cs typeface="Andalus" pitchFamily="18" charset="-78"/>
              </a:rPr>
              <a:t> 5 % of Novocain solution on hands, and </a:t>
            </a:r>
            <a:r>
              <a:rPr lang="en-US" sz="3200" b="1" dirty="0" smtClean="0">
                <a:solidFill>
                  <a:schemeClr val="bg1"/>
                </a:solidFill>
                <a:latin typeface="Andalus" pitchFamily="18" charset="-78"/>
                <a:cs typeface="Andalus" pitchFamily="18" charset="-78"/>
              </a:rPr>
              <a:t>ultrasound</a:t>
            </a:r>
            <a:r>
              <a:rPr lang="en-US" sz="3200" dirty="0" smtClean="0">
                <a:solidFill>
                  <a:schemeClr val="bg1"/>
                </a:solidFill>
                <a:latin typeface="Andalus" pitchFamily="18" charset="-78"/>
                <a:cs typeface="Andalus" pitchFamily="18" charset="-78"/>
              </a:rPr>
              <a:t>. </a:t>
            </a:r>
            <a:r>
              <a:rPr lang="en-US" sz="3200" b="1" dirty="0" smtClean="0">
                <a:solidFill>
                  <a:schemeClr val="bg1"/>
                </a:solidFill>
                <a:latin typeface="Andalus" pitchFamily="18" charset="-78"/>
                <a:cs typeface="Andalus" pitchFamily="18" charset="-78"/>
              </a:rPr>
              <a:t>Massage</a:t>
            </a:r>
            <a:r>
              <a:rPr lang="en-US" sz="3200" dirty="0" smtClean="0">
                <a:solidFill>
                  <a:schemeClr val="bg1"/>
                </a:solidFill>
                <a:latin typeface="Andalus" pitchFamily="18" charset="-78"/>
                <a:cs typeface="Andalus" pitchFamily="18" charset="-78"/>
              </a:rPr>
              <a:t> of a cervical-collar region, </a:t>
            </a:r>
            <a:r>
              <a:rPr lang="en-US" sz="3200" b="1" dirty="0" err="1" smtClean="0">
                <a:solidFill>
                  <a:schemeClr val="bg1"/>
                </a:solidFill>
                <a:latin typeface="Andalus" pitchFamily="18" charset="-78"/>
                <a:cs typeface="Andalus" pitchFamily="18" charset="-78"/>
              </a:rPr>
              <a:t>balneotherapy</a:t>
            </a:r>
            <a:r>
              <a:rPr lang="en-US" sz="3200" dirty="0" smtClean="0">
                <a:solidFill>
                  <a:schemeClr val="bg1"/>
                </a:solidFill>
                <a:latin typeface="Andalus" pitchFamily="18" charset="-78"/>
                <a:cs typeface="Andalus" pitchFamily="18" charset="-78"/>
              </a:rPr>
              <a:t> – radon and </a:t>
            </a:r>
            <a:r>
              <a:rPr lang="en-US" sz="3200" dirty="0" err="1" smtClean="0">
                <a:solidFill>
                  <a:schemeClr val="bg1"/>
                </a:solidFill>
                <a:latin typeface="Andalus" pitchFamily="18" charset="-78"/>
                <a:cs typeface="Andalus" pitchFamily="18" charset="-78"/>
              </a:rPr>
              <a:t>hydrosulphuric</a:t>
            </a:r>
            <a:r>
              <a:rPr lang="en-US" sz="3200" dirty="0" smtClean="0">
                <a:solidFill>
                  <a:schemeClr val="bg1"/>
                </a:solidFill>
                <a:latin typeface="Andalus" pitchFamily="18" charset="-78"/>
                <a:cs typeface="Andalus" pitchFamily="18" charset="-78"/>
              </a:rPr>
              <a:t> baths.</a:t>
            </a:r>
            <a:endParaRPr lang="ru-RU" sz="3200" dirty="0" smtClean="0">
              <a:solidFill>
                <a:schemeClr val="bg1"/>
              </a:solidFill>
              <a:cs typeface="Andalus" pitchFamily="18" charset="-78"/>
            </a:endParaRPr>
          </a:p>
          <a:p>
            <a:pPr algn="just" defTabSz="442913"/>
            <a:endParaRPr lang="ru-RU" sz="3200" dirty="0">
              <a:solidFill>
                <a:schemeClr val="bg1"/>
              </a:solidFill>
              <a:cs typeface="Andalus" pitchFamily="18"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707886"/>
          </a:xfrm>
          <a:prstGeom prst="rect">
            <a:avLst/>
          </a:prstGeom>
        </p:spPr>
        <p:txBody>
          <a:bodyPr wrap="square">
            <a:spAutoFit/>
          </a:bodyPr>
          <a:lstStyle/>
          <a:p>
            <a:pPr algn="ctr"/>
            <a:r>
              <a:rPr lang="en-US" sz="4000" b="1" dirty="0" smtClean="0">
                <a:solidFill>
                  <a:schemeClr val="bg1"/>
                </a:solidFill>
                <a:latin typeface="Andalus" pitchFamily="18" charset="-78"/>
                <a:cs typeface="Andalus" pitchFamily="18" charset="-78"/>
              </a:rPr>
              <a:t>TREATMENT</a:t>
            </a:r>
            <a:endParaRPr lang="ru-RU" sz="4000" dirty="0">
              <a:solidFill>
                <a:schemeClr val="bg1"/>
              </a:solidFill>
              <a:cs typeface="Andalus" pitchFamily="18" charset="-78"/>
            </a:endParaRPr>
          </a:p>
        </p:txBody>
      </p:sp>
      <p:sp>
        <p:nvSpPr>
          <p:cNvPr id="1025" name="Rectangle 1"/>
          <p:cNvSpPr>
            <a:spLocks noChangeArrowheads="1"/>
          </p:cNvSpPr>
          <p:nvPr/>
        </p:nvSpPr>
        <p:spPr bwMode="auto">
          <a:xfrm>
            <a:off x="179512" y="1412196"/>
            <a:ext cx="8712968"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tabLst>
                <a:tab pos="530225" algn="l"/>
              </a:tabLst>
            </a:pPr>
            <a:r>
              <a:rPr lang="en-US" sz="3600" b="1" dirty="0" smtClean="0">
                <a:solidFill>
                  <a:schemeClr val="bg1"/>
                </a:solidFill>
                <a:latin typeface="Andalus" pitchFamily="18" charset="-78"/>
                <a:cs typeface="Andalus" pitchFamily="18" charset="-78"/>
              </a:rPr>
              <a:t>	</a:t>
            </a:r>
            <a:r>
              <a:rPr lang="en-US" sz="3600" b="1" u="sng" dirty="0" smtClean="0">
                <a:solidFill>
                  <a:schemeClr val="bg1"/>
                </a:solidFill>
                <a:latin typeface="Andalus" pitchFamily="18" charset="-78"/>
                <a:cs typeface="Andalus" pitchFamily="18" charset="-78"/>
              </a:rPr>
              <a:t>Occupational </a:t>
            </a:r>
            <a:r>
              <a:rPr lang="en-US" sz="3600" b="1" u="sng" dirty="0" err="1" smtClean="0">
                <a:solidFill>
                  <a:schemeClr val="bg1"/>
                </a:solidFill>
                <a:latin typeface="Andalus" pitchFamily="18" charset="-78"/>
                <a:cs typeface="Andalus" pitchFamily="18" charset="-78"/>
              </a:rPr>
              <a:t>radiculopathy</a:t>
            </a:r>
            <a:r>
              <a:rPr lang="en-US" sz="3200" dirty="0" smtClean="0">
                <a:solidFill>
                  <a:schemeClr val="bg1"/>
                </a:solidFill>
                <a:latin typeface="Andalus" pitchFamily="18" charset="-78"/>
                <a:cs typeface="Andalus" pitchFamily="18" charset="-78"/>
              </a:rPr>
              <a:t> – analgesics, </a:t>
            </a:r>
            <a:r>
              <a:rPr lang="en-US" sz="3200" dirty="0" err="1" smtClean="0">
                <a:solidFill>
                  <a:schemeClr val="bg1"/>
                </a:solidFill>
                <a:latin typeface="Andalus" pitchFamily="18" charset="-78"/>
                <a:cs typeface="Andalus" pitchFamily="18" charset="-78"/>
              </a:rPr>
              <a:t>nonsteroid</a:t>
            </a:r>
            <a:r>
              <a:rPr lang="en-US" sz="3200" dirty="0" smtClean="0">
                <a:solidFill>
                  <a:schemeClr val="bg1"/>
                </a:solidFill>
                <a:latin typeface="Andalus" pitchFamily="18" charset="-78"/>
                <a:cs typeface="Andalus" pitchFamily="18" charset="-78"/>
              </a:rPr>
              <a:t> </a:t>
            </a:r>
            <a:r>
              <a:rPr lang="en-US" sz="3200" dirty="0" err="1" smtClean="0">
                <a:solidFill>
                  <a:schemeClr val="bg1"/>
                </a:solidFill>
                <a:latin typeface="Andalus" pitchFamily="18" charset="-78"/>
                <a:cs typeface="Andalus" pitchFamily="18" charset="-78"/>
              </a:rPr>
              <a:t>antiphlogistic</a:t>
            </a:r>
            <a:r>
              <a:rPr lang="en-US" sz="3200" dirty="0" smtClean="0">
                <a:solidFill>
                  <a:schemeClr val="bg1"/>
                </a:solidFill>
                <a:latin typeface="Andalus" pitchFamily="18" charset="-78"/>
                <a:cs typeface="Andalus" pitchFamily="18" charset="-78"/>
              </a:rPr>
              <a:t> drugs (</a:t>
            </a:r>
            <a:r>
              <a:rPr lang="en-US" sz="3200" b="1" dirty="0" err="1" smtClean="0">
                <a:solidFill>
                  <a:schemeClr val="bg1"/>
                </a:solidFill>
                <a:latin typeface="Andalus" pitchFamily="18" charset="-78"/>
                <a:cs typeface="Andalus" pitchFamily="18" charset="-78"/>
              </a:rPr>
              <a:t>Analginum</a:t>
            </a:r>
            <a:r>
              <a:rPr lang="en-US" sz="3200" dirty="0" smtClean="0">
                <a:solidFill>
                  <a:schemeClr val="bg1"/>
                </a:solidFill>
                <a:latin typeface="Andalus" pitchFamily="18" charset="-78"/>
                <a:cs typeface="Andalus" pitchFamily="18" charset="-78"/>
              </a:rPr>
              <a:t> 0.5 g, </a:t>
            </a:r>
            <a:r>
              <a:rPr lang="en-US" sz="3200" b="1" dirty="0" err="1" smtClean="0">
                <a:solidFill>
                  <a:schemeClr val="bg1"/>
                </a:solidFill>
                <a:latin typeface="Andalus" pitchFamily="18" charset="-78"/>
                <a:cs typeface="Andalus" pitchFamily="18" charset="-78"/>
              </a:rPr>
              <a:t>Butadion</a:t>
            </a:r>
            <a:r>
              <a:rPr lang="en-US" sz="3200" dirty="0" smtClean="0">
                <a:solidFill>
                  <a:schemeClr val="bg1"/>
                </a:solidFill>
                <a:latin typeface="Andalus" pitchFamily="18" charset="-78"/>
                <a:cs typeface="Andalus" pitchFamily="18" charset="-78"/>
              </a:rPr>
              <a:t> 0.25 g, </a:t>
            </a:r>
            <a:r>
              <a:rPr lang="en-US" sz="3200" b="1" dirty="0" err="1" smtClean="0">
                <a:solidFill>
                  <a:schemeClr val="bg1"/>
                </a:solidFill>
                <a:latin typeface="Andalus" pitchFamily="18" charset="-78"/>
                <a:cs typeface="Andalus" pitchFamily="18" charset="-78"/>
              </a:rPr>
              <a:t>Indomethacine</a:t>
            </a:r>
            <a:r>
              <a:rPr lang="en-US" sz="3200" dirty="0" smtClean="0">
                <a:solidFill>
                  <a:schemeClr val="bg1"/>
                </a:solidFill>
                <a:latin typeface="Andalus" pitchFamily="18" charset="-78"/>
                <a:cs typeface="Andalus" pitchFamily="18" charset="-78"/>
              </a:rPr>
              <a:t> 0.25 mg), </a:t>
            </a:r>
            <a:r>
              <a:rPr lang="en-US" sz="3200" dirty="0" err="1" smtClean="0">
                <a:solidFill>
                  <a:schemeClr val="bg1"/>
                </a:solidFill>
                <a:latin typeface="Andalus" pitchFamily="18" charset="-78"/>
                <a:cs typeface="Andalus" pitchFamily="18" charset="-78"/>
              </a:rPr>
              <a:t>neuroleptic</a:t>
            </a:r>
            <a:r>
              <a:rPr lang="en-US" sz="3200" dirty="0" smtClean="0">
                <a:solidFill>
                  <a:schemeClr val="bg1"/>
                </a:solidFill>
                <a:latin typeface="Andalus" pitchFamily="18" charset="-78"/>
                <a:cs typeface="Andalus" pitchFamily="18" charset="-78"/>
              </a:rPr>
              <a:t> drugs (</a:t>
            </a:r>
            <a:r>
              <a:rPr lang="en-US" sz="3200" b="1" dirty="0" err="1" smtClean="0">
                <a:solidFill>
                  <a:schemeClr val="bg1"/>
                </a:solidFill>
                <a:latin typeface="Andalus" pitchFamily="18" charset="-78"/>
                <a:cs typeface="Andalus" pitchFamily="18" charset="-78"/>
              </a:rPr>
              <a:t>Haloperidolum</a:t>
            </a:r>
            <a:r>
              <a:rPr lang="en-US" sz="3200" dirty="0" smtClean="0">
                <a:solidFill>
                  <a:schemeClr val="bg1"/>
                </a:solidFill>
                <a:latin typeface="Andalus" pitchFamily="18" charset="-78"/>
                <a:cs typeface="Andalus" pitchFamily="18" charset="-78"/>
              </a:rPr>
              <a:t> 1.5 mg triply per day), </a:t>
            </a:r>
            <a:r>
              <a:rPr lang="en-US" sz="3200" dirty="0" err="1" smtClean="0">
                <a:solidFill>
                  <a:schemeClr val="bg1"/>
                </a:solidFill>
                <a:latin typeface="Andalus" pitchFamily="18" charset="-78"/>
                <a:cs typeface="Andalus" pitchFamily="18" charset="-78"/>
              </a:rPr>
              <a:t>myorelaxants</a:t>
            </a:r>
            <a:r>
              <a:rPr lang="en-US" sz="3200" dirty="0" smtClean="0">
                <a:solidFill>
                  <a:schemeClr val="bg1"/>
                </a:solidFill>
                <a:latin typeface="Andalus" pitchFamily="18" charset="-78"/>
                <a:cs typeface="Andalus" pitchFamily="18" charset="-78"/>
              </a:rPr>
              <a:t> (</a:t>
            </a:r>
            <a:r>
              <a:rPr lang="en-US" sz="3200" b="1" dirty="0" err="1" smtClean="0">
                <a:solidFill>
                  <a:schemeClr val="bg1"/>
                </a:solidFill>
                <a:latin typeface="Andalus" pitchFamily="18" charset="-78"/>
                <a:cs typeface="Andalus" pitchFamily="18" charset="-78"/>
              </a:rPr>
              <a:t>Mydocalm</a:t>
            </a:r>
            <a:r>
              <a:rPr lang="en-US" sz="3200" dirty="0" smtClean="0">
                <a:solidFill>
                  <a:schemeClr val="bg1"/>
                </a:solidFill>
                <a:latin typeface="Andalus" pitchFamily="18" charset="-78"/>
                <a:cs typeface="Andalus" pitchFamily="18" charset="-78"/>
              </a:rPr>
              <a:t> 0.05 g, and </a:t>
            </a:r>
            <a:r>
              <a:rPr lang="en-US" sz="3200" b="1" dirty="0" err="1" smtClean="0">
                <a:solidFill>
                  <a:schemeClr val="bg1"/>
                </a:solidFill>
                <a:latin typeface="Andalus" pitchFamily="18" charset="-78"/>
                <a:cs typeface="Andalus" pitchFamily="18" charset="-78"/>
              </a:rPr>
              <a:t>Sibazone</a:t>
            </a:r>
            <a:r>
              <a:rPr lang="en-US" sz="3200" dirty="0" smtClean="0">
                <a:solidFill>
                  <a:schemeClr val="bg1"/>
                </a:solidFill>
                <a:latin typeface="Andalus" pitchFamily="18" charset="-78"/>
                <a:cs typeface="Andalus" pitchFamily="18" charset="-78"/>
              </a:rPr>
              <a:t> 0.5 mg during a day), injections of vitamins of the B group, </a:t>
            </a:r>
            <a:r>
              <a:rPr lang="en-US" sz="3200" dirty="0" err="1" smtClean="0">
                <a:solidFill>
                  <a:schemeClr val="bg1"/>
                </a:solidFill>
                <a:latin typeface="Andalus" pitchFamily="18" charset="-78"/>
                <a:cs typeface="Andalus" pitchFamily="18" charset="-78"/>
              </a:rPr>
              <a:t>biostimulants</a:t>
            </a:r>
            <a:r>
              <a:rPr lang="en-US" sz="3200" dirty="0" smtClean="0">
                <a:solidFill>
                  <a:schemeClr val="bg1"/>
                </a:solidFill>
                <a:latin typeface="Andalus" pitchFamily="18" charset="-78"/>
                <a:cs typeface="Andalus" pitchFamily="18" charset="-78"/>
              </a:rPr>
              <a:t>. Ultraviolet exposure, diathermy, radon and </a:t>
            </a:r>
            <a:r>
              <a:rPr lang="en-US" sz="3200" dirty="0" err="1" smtClean="0">
                <a:solidFill>
                  <a:schemeClr val="bg1"/>
                </a:solidFill>
                <a:latin typeface="Andalus" pitchFamily="18" charset="-78"/>
                <a:cs typeface="Andalus" pitchFamily="18" charset="-78"/>
              </a:rPr>
              <a:t>hydrosulphuric</a:t>
            </a:r>
            <a:r>
              <a:rPr lang="en-US" sz="3200" dirty="0" smtClean="0">
                <a:solidFill>
                  <a:schemeClr val="bg1"/>
                </a:solidFill>
                <a:latin typeface="Andalus" pitchFamily="18" charset="-78"/>
                <a:cs typeface="Andalus" pitchFamily="18" charset="-78"/>
              </a:rPr>
              <a:t> baths, massage, medical gymnastics.</a:t>
            </a:r>
            <a:endParaRPr lang="ru-RU" sz="3200" dirty="0">
              <a:solidFill>
                <a:schemeClr val="bg1"/>
              </a:solidFill>
              <a:cs typeface="Andalus"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707886"/>
          </a:xfrm>
          <a:prstGeom prst="rect">
            <a:avLst/>
          </a:prstGeom>
        </p:spPr>
        <p:txBody>
          <a:bodyPr wrap="square">
            <a:spAutoFit/>
          </a:bodyPr>
          <a:lstStyle/>
          <a:p>
            <a:pPr algn="ctr"/>
            <a:r>
              <a:rPr lang="en-US" sz="4000" b="1" dirty="0" smtClean="0">
                <a:solidFill>
                  <a:schemeClr val="bg1"/>
                </a:solidFill>
                <a:latin typeface="Andalus" pitchFamily="18" charset="-78"/>
                <a:cs typeface="Andalus" pitchFamily="18" charset="-78"/>
              </a:rPr>
              <a:t>TREATMENT</a:t>
            </a:r>
            <a:endParaRPr lang="ru-RU" sz="4000" dirty="0">
              <a:solidFill>
                <a:schemeClr val="bg1"/>
              </a:solidFill>
              <a:cs typeface="Andalus" pitchFamily="18" charset="-78"/>
            </a:endParaRPr>
          </a:p>
        </p:txBody>
      </p:sp>
      <p:sp>
        <p:nvSpPr>
          <p:cNvPr id="1025" name="Rectangle 1"/>
          <p:cNvSpPr>
            <a:spLocks noChangeArrowheads="1"/>
          </p:cNvSpPr>
          <p:nvPr/>
        </p:nvSpPr>
        <p:spPr bwMode="auto">
          <a:xfrm>
            <a:off x="179512" y="1052736"/>
            <a:ext cx="8712968"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defTabSz="530225"/>
            <a:r>
              <a:rPr lang="en-US" sz="2400" b="1"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 </a:t>
            </a:r>
            <a:r>
              <a:rPr lang="en-US" sz="3200" b="1" u="sng" dirty="0" smtClean="0">
                <a:solidFill>
                  <a:schemeClr val="bg1"/>
                </a:solidFill>
                <a:latin typeface="Andalus" pitchFamily="18" charset="-78"/>
                <a:cs typeface="Andalus" pitchFamily="18" charset="-78"/>
              </a:rPr>
              <a:t>Diseases of muscles</a:t>
            </a:r>
            <a:r>
              <a:rPr lang="en-US" sz="2400" dirty="0" smtClean="0">
                <a:solidFill>
                  <a:schemeClr val="bg1"/>
                </a:solidFill>
                <a:latin typeface="Andalus" pitchFamily="18" charset="-78"/>
                <a:cs typeface="Andalus" pitchFamily="18" charset="-78"/>
              </a:rPr>
              <a:t> – application of ultrasonic sound, short-wave diathermy and </a:t>
            </a:r>
            <a:r>
              <a:rPr lang="en-US" sz="2400" dirty="0" err="1" smtClean="0">
                <a:solidFill>
                  <a:schemeClr val="bg1"/>
                </a:solidFill>
                <a:latin typeface="Andalus" pitchFamily="18" charset="-78"/>
                <a:cs typeface="Andalus" pitchFamily="18" charset="-78"/>
              </a:rPr>
              <a:t>Bernar's</a:t>
            </a:r>
            <a:r>
              <a:rPr lang="en-US" sz="2400" dirty="0" smtClean="0">
                <a:solidFill>
                  <a:schemeClr val="bg1"/>
                </a:solidFill>
                <a:latin typeface="Andalus" pitchFamily="18" charset="-78"/>
                <a:cs typeface="Andalus" pitchFamily="18" charset="-78"/>
              </a:rPr>
              <a:t> currents +  medical gymnastics and massage. Intramuscular introducing of 5 ml of 2 % Novocain solution per day during 10 days, vitamin B, (30 mg per day during 15 days intramuscular). Warm baths with a subsequent massage of arms and shoulder girdle muscles.</a:t>
            </a:r>
            <a:endParaRPr lang="ru-RU" sz="2400" dirty="0">
              <a:solidFill>
                <a:schemeClr val="bg1"/>
              </a:solidFill>
              <a:cs typeface="Andalus" pitchFamily="18" charset="-78"/>
            </a:endParaRPr>
          </a:p>
        </p:txBody>
      </p:sp>
      <p:sp>
        <p:nvSpPr>
          <p:cNvPr id="25601" name="Rectangle 1"/>
          <p:cNvSpPr>
            <a:spLocks noChangeArrowheads="1"/>
          </p:cNvSpPr>
          <p:nvPr/>
        </p:nvSpPr>
        <p:spPr bwMode="auto">
          <a:xfrm>
            <a:off x="179512" y="3849435"/>
            <a:ext cx="878497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3815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Periarthritis</a:t>
            </a:r>
            <a:r>
              <a:rPr kumimoji="0" lang="en-US" sz="3200" b="1" i="0" u="sng" strike="noStrike" cap="none" normalizeH="0" baseline="0" dirty="0" smtClean="0">
                <a:ln>
                  <a:noFill/>
                </a:ln>
                <a:solidFill>
                  <a:schemeClr val="bg1"/>
                </a:solidFill>
                <a:effectLst/>
                <a:latin typeface="Andalus" pitchFamily="18" charset="-78"/>
                <a:ea typeface="AngsanaUPC" pitchFamily="18" charset="-34"/>
                <a:cs typeface="Andalus" pitchFamily="18" charset="-78"/>
              </a:rPr>
              <a:t> of the shoulder joint</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 mobilization,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novocainic</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anesthesia, physiotherapy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roentgenotherapy</a:t>
            </a:r>
            <a:r>
              <a:rPr lang="en-US" sz="2400" dirty="0" smtClean="0">
                <a:solidFill>
                  <a:schemeClr val="bg1"/>
                </a:solidFill>
                <a:latin typeface="Andalus" pitchFamily="18" charset="-78"/>
                <a:ea typeface="AngsanaUPC" pitchFamily="18" charset="-34"/>
                <a:cs typeface="Andalus" pitchFamily="18" charset="-78"/>
              </a:rPr>
              <a:t>, </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ultrasound), punctures and washing of a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subacromial</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bag.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Rheopyrinum</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Movalis</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Dicloberl</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Analgin</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with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Amidopyrin</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electrophoresis with Novocain. </a:t>
            </a:r>
            <a:endParaRPr kumimoji="0" lang="en-US" sz="2400" b="0" i="0" u="none" strike="noStrike" cap="none" normalizeH="0" baseline="0" dirty="0" smtClean="0">
              <a:ln>
                <a:noFill/>
              </a:ln>
              <a:solidFill>
                <a:schemeClr val="bg1"/>
              </a:solidFill>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707886"/>
          </a:xfrm>
          <a:prstGeom prst="rect">
            <a:avLst/>
          </a:prstGeom>
        </p:spPr>
        <p:txBody>
          <a:bodyPr wrap="square">
            <a:spAutoFit/>
          </a:bodyPr>
          <a:lstStyle/>
          <a:p>
            <a:pPr algn="ctr"/>
            <a:r>
              <a:rPr lang="en-US" sz="4000" b="1" dirty="0" smtClean="0">
                <a:solidFill>
                  <a:schemeClr val="bg1"/>
                </a:solidFill>
                <a:latin typeface="Andalus" pitchFamily="18" charset="-78"/>
                <a:cs typeface="Andalus" pitchFamily="18" charset="-78"/>
              </a:rPr>
              <a:t>TREATMENT</a:t>
            </a:r>
            <a:endParaRPr lang="ru-RU" sz="4000" dirty="0">
              <a:solidFill>
                <a:schemeClr val="bg1"/>
              </a:solidFill>
              <a:cs typeface="Andalus" pitchFamily="18" charset="-78"/>
            </a:endParaRPr>
          </a:p>
        </p:txBody>
      </p:sp>
      <p:sp>
        <p:nvSpPr>
          <p:cNvPr id="1025" name="Rectangle 1"/>
          <p:cNvSpPr>
            <a:spLocks noChangeArrowheads="1"/>
          </p:cNvSpPr>
          <p:nvPr/>
        </p:nvSpPr>
        <p:spPr bwMode="auto">
          <a:xfrm>
            <a:off x="179512" y="1454006"/>
            <a:ext cx="8712968"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defTabSz="530225"/>
            <a:r>
              <a:rPr lang="en-US" sz="3200" b="1" dirty="0" smtClean="0">
                <a:solidFill>
                  <a:schemeClr val="bg1"/>
                </a:solidFill>
                <a:latin typeface="Andalus" pitchFamily="18" charset="-78"/>
                <a:cs typeface="Andalus" pitchFamily="18" charset="-78"/>
              </a:rPr>
              <a:t>	</a:t>
            </a:r>
            <a:r>
              <a:rPr lang="en-US" sz="3600" b="1" u="sng" dirty="0" err="1" smtClean="0">
                <a:solidFill>
                  <a:schemeClr val="bg1"/>
                </a:solidFill>
                <a:latin typeface="Andalus" pitchFamily="18" charset="-78"/>
                <a:cs typeface="Andalus" pitchFamily="18" charset="-78"/>
              </a:rPr>
              <a:t>Arthrosis</a:t>
            </a:r>
            <a:r>
              <a:rPr lang="en-US" sz="3600" b="1" u="sng" dirty="0" smtClean="0">
                <a:solidFill>
                  <a:schemeClr val="bg1"/>
                </a:solidFill>
                <a:latin typeface="Andalus" pitchFamily="18" charset="-78"/>
                <a:cs typeface="Andalus" pitchFamily="18" charset="-78"/>
              </a:rPr>
              <a:t> of a knee joint</a:t>
            </a:r>
            <a:r>
              <a:rPr lang="en-US" sz="3200" dirty="0" smtClean="0">
                <a:solidFill>
                  <a:schemeClr val="bg1"/>
                </a:solidFill>
                <a:latin typeface="Andalus" pitchFamily="18" charset="-78"/>
                <a:cs typeface="Andalus" pitchFamily="18" charset="-78"/>
              </a:rPr>
              <a:t> – analgesics, </a:t>
            </a:r>
            <a:r>
              <a:rPr lang="en-US" sz="3200" dirty="0" err="1" smtClean="0">
                <a:solidFill>
                  <a:schemeClr val="bg1"/>
                </a:solidFill>
                <a:latin typeface="Andalus" pitchFamily="18" charset="-78"/>
                <a:cs typeface="Andalus" pitchFamily="18" charset="-78"/>
              </a:rPr>
              <a:t>nonsteroid</a:t>
            </a:r>
            <a:r>
              <a:rPr lang="en-US" sz="3200" dirty="0" smtClean="0">
                <a:solidFill>
                  <a:schemeClr val="bg1"/>
                </a:solidFill>
                <a:latin typeface="Andalus" pitchFamily="18" charset="-78"/>
                <a:cs typeface="Andalus" pitchFamily="18" charset="-78"/>
              </a:rPr>
              <a:t> </a:t>
            </a:r>
            <a:r>
              <a:rPr lang="en-US" sz="3200" dirty="0" err="1" smtClean="0">
                <a:solidFill>
                  <a:schemeClr val="bg1"/>
                </a:solidFill>
                <a:latin typeface="Andalus" pitchFamily="18" charset="-78"/>
                <a:cs typeface="Andalus" pitchFamily="18" charset="-78"/>
              </a:rPr>
              <a:t>antiphlogistic</a:t>
            </a:r>
            <a:r>
              <a:rPr lang="en-US" sz="3200" dirty="0" smtClean="0">
                <a:solidFill>
                  <a:schemeClr val="bg1"/>
                </a:solidFill>
                <a:latin typeface="Andalus" pitchFamily="18" charset="-78"/>
                <a:cs typeface="Andalus" pitchFamily="18" charset="-78"/>
              </a:rPr>
              <a:t> drugs (</a:t>
            </a:r>
            <a:r>
              <a:rPr lang="en-US" sz="3200" dirty="0" err="1" smtClean="0">
                <a:solidFill>
                  <a:schemeClr val="bg1"/>
                </a:solidFill>
                <a:latin typeface="Andalus" pitchFamily="18" charset="-78"/>
                <a:cs typeface="Andalus" pitchFamily="18" charset="-78"/>
              </a:rPr>
              <a:t>Analgin</a:t>
            </a:r>
            <a:r>
              <a:rPr lang="en-US" sz="3200" dirty="0" smtClean="0">
                <a:solidFill>
                  <a:schemeClr val="bg1"/>
                </a:solidFill>
                <a:latin typeface="Andalus" pitchFamily="18" charset="-78"/>
                <a:cs typeface="Andalus" pitchFamily="18" charset="-78"/>
              </a:rPr>
              <a:t>, </a:t>
            </a:r>
            <a:r>
              <a:rPr lang="en-US" sz="3200" dirty="0" err="1" smtClean="0">
                <a:solidFill>
                  <a:schemeClr val="bg1"/>
                </a:solidFill>
                <a:latin typeface="Andalus" pitchFamily="18" charset="-78"/>
                <a:cs typeface="Andalus" pitchFamily="18" charset="-78"/>
              </a:rPr>
              <a:t>Rheopyrin</a:t>
            </a:r>
            <a:r>
              <a:rPr lang="en-US" sz="3200" dirty="0" smtClean="0">
                <a:solidFill>
                  <a:schemeClr val="bg1"/>
                </a:solidFill>
                <a:latin typeface="Andalus" pitchFamily="18" charset="-78"/>
                <a:cs typeface="Andalus" pitchFamily="18" charset="-78"/>
              </a:rPr>
              <a:t>, </a:t>
            </a:r>
            <a:r>
              <a:rPr lang="en-US" sz="3200" dirty="0" err="1" smtClean="0">
                <a:solidFill>
                  <a:schemeClr val="bg1"/>
                </a:solidFill>
                <a:latin typeface="Andalus" pitchFamily="18" charset="-78"/>
                <a:cs typeface="Andalus" pitchFamily="18" charset="-78"/>
              </a:rPr>
              <a:t>Indomethacin</a:t>
            </a:r>
            <a:r>
              <a:rPr lang="en-US" sz="3200" dirty="0" smtClean="0">
                <a:solidFill>
                  <a:schemeClr val="bg1"/>
                </a:solidFill>
                <a:latin typeface="Andalus" pitchFamily="18" charset="-78"/>
                <a:cs typeface="Andalus" pitchFamily="18" charset="-78"/>
              </a:rPr>
              <a:t>), vitamins.</a:t>
            </a:r>
          </a:p>
          <a:p>
            <a:pPr algn="just" defTabSz="530225"/>
            <a:r>
              <a:rPr lang="en-US" sz="3200" dirty="0" smtClean="0">
                <a:solidFill>
                  <a:schemeClr val="bg1"/>
                </a:solidFill>
                <a:latin typeface="Andalus" pitchFamily="18" charset="-78"/>
                <a:cs typeface="Andalus" pitchFamily="18" charset="-78"/>
              </a:rPr>
              <a:t>	Injections of </a:t>
            </a:r>
            <a:r>
              <a:rPr lang="en-US" sz="3200" b="1" dirty="0" err="1" smtClean="0">
                <a:solidFill>
                  <a:schemeClr val="bg1"/>
                </a:solidFill>
                <a:latin typeface="Andalus" pitchFamily="18" charset="-78"/>
                <a:cs typeface="Andalus" pitchFamily="18" charset="-78"/>
              </a:rPr>
              <a:t>Rumalon</a:t>
            </a:r>
            <a:r>
              <a:rPr lang="en-US" sz="3200" dirty="0" smtClean="0">
                <a:solidFill>
                  <a:schemeClr val="bg1"/>
                </a:solidFill>
                <a:latin typeface="Andalus" pitchFamily="18" charset="-78"/>
                <a:cs typeface="Andalus" pitchFamily="18" charset="-78"/>
              </a:rPr>
              <a:t> of 2 ml intramuscular a day for 5 or 6 days.</a:t>
            </a:r>
          </a:p>
          <a:p>
            <a:pPr algn="just" defTabSz="530225"/>
            <a:r>
              <a:rPr lang="en-US" sz="3200" dirty="0" smtClean="0">
                <a:solidFill>
                  <a:schemeClr val="bg1"/>
                </a:solidFill>
                <a:latin typeface="Andalus" pitchFamily="18" charset="-78"/>
                <a:cs typeface="Andalus" pitchFamily="18" charset="-78"/>
              </a:rPr>
              <a:t>	Electrophoresis with Novocain, Iodine, Chlorine, </a:t>
            </a:r>
            <a:r>
              <a:rPr lang="en-US" sz="3200" dirty="0" err="1" smtClean="0">
                <a:solidFill>
                  <a:schemeClr val="bg1"/>
                </a:solidFill>
                <a:latin typeface="Andalus" pitchFamily="18" charset="-78"/>
                <a:cs typeface="Andalus" pitchFamily="18" charset="-78"/>
              </a:rPr>
              <a:t>phonophoresis</a:t>
            </a:r>
            <a:r>
              <a:rPr lang="en-US" sz="3200" dirty="0" smtClean="0">
                <a:solidFill>
                  <a:schemeClr val="bg1"/>
                </a:solidFill>
                <a:latin typeface="Andalus" pitchFamily="18" charset="-78"/>
                <a:cs typeface="Andalus" pitchFamily="18" charset="-78"/>
              </a:rPr>
              <a:t> of </a:t>
            </a:r>
            <a:r>
              <a:rPr lang="en-US" sz="3200" dirty="0" err="1" smtClean="0">
                <a:solidFill>
                  <a:schemeClr val="bg1"/>
                </a:solidFill>
                <a:latin typeface="Andalus" pitchFamily="18" charset="-78"/>
                <a:cs typeface="Andalus" pitchFamily="18" charset="-78"/>
              </a:rPr>
              <a:t>Hidrocortizon</a:t>
            </a:r>
            <a:r>
              <a:rPr lang="en-US" sz="3200" dirty="0" smtClean="0">
                <a:solidFill>
                  <a:schemeClr val="bg1"/>
                </a:solidFill>
                <a:latin typeface="Andalus" pitchFamily="18" charset="-78"/>
                <a:cs typeface="Andalus" pitchFamily="18" charset="-78"/>
              </a:rPr>
              <a:t>, UHF therapy, paraffin applications, </a:t>
            </a:r>
            <a:r>
              <a:rPr lang="en-US" sz="3200" dirty="0" err="1" smtClean="0">
                <a:solidFill>
                  <a:schemeClr val="bg1"/>
                </a:solidFill>
                <a:latin typeface="Andalus" pitchFamily="18" charset="-78"/>
                <a:cs typeface="Andalus" pitchFamily="18" charset="-78"/>
              </a:rPr>
              <a:t>balneotherapy</a:t>
            </a:r>
            <a:r>
              <a:rPr lang="en-US" sz="3200" dirty="0" smtClean="0">
                <a:solidFill>
                  <a:schemeClr val="bg1"/>
                </a:solidFill>
                <a:latin typeface="Andalus" pitchFamily="18" charset="-78"/>
                <a:cs typeface="Andalus" pitchFamily="18" charset="-78"/>
              </a:rPr>
              <a:t>, and massage.</a:t>
            </a:r>
            <a:endParaRPr lang="ru-RU" sz="3200" dirty="0" smtClean="0">
              <a:solidFill>
                <a:schemeClr val="bg1"/>
              </a:solidFill>
              <a:cs typeface="Andalus" pitchFamily="18" charset="-78"/>
            </a:endParaRPr>
          </a:p>
          <a:p>
            <a:pPr algn="just" defTabSz="530225"/>
            <a:endParaRPr lang="ru-RU" sz="3200" dirty="0">
              <a:solidFill>
                <a:schemeClr val="bg1"/>
              </a:solidFill>
              <a:cs typeface="Andalus" pitchFamily="18"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646331"/>
          </a:xfrm>
          <a:prstGeom prst="rect">
            <a:avLst/>
          </a:prstGeom>
        </p:spPr>
        <p:txBody>
          <a:bodyPr wrap="square">
            <a:spAutoFit/>
          </a:bodyPr>
          <a:lstStyle/>
          <a:p>
            <a:pPr algn="ctr"/>
            <a:r>
              <a:rPr lang="en-US" sz="3600" b="1" dirty="0" smtClean="0">
                <a:solidFill>
                  <a:schemeClr val="bg1"/>
                </a:solidFill>
                <a:latin typeface="Andalus" pitchFamily="18" charset="-78"/>
                <a:cs typeface="Andalus" pitchFamily="18" charset="-78"/>
              </a:rPr>
              <a:t>VERIFICATION OF THE ABILITY TO WORK</a:t>
            </a:r>
            <a:endParaRPr lang="ru-RU" sz="3600" dirty="0">
              <a:solidFill>
                <a:schemeClr val="bg1"/>
              </a:solidFill>
              <a:cs typeface="Andalus" pitchFamily="18" charset="-78"/>
            </a:endParaRPr>
          </a:p>
        </p:txBody>
      </p:sp>
      <p:sp>
        <p:nvSpPr>
          <p:cNvPr id="1025" name="Rectangle 1"/>
          <p:cNvSpPr>
            <a:spLocks noChangeArrowheads="1"/>
          </p:cNvSpPr>
          <p:nvPr/>
        </p:nvSpPr>
        <p:spPr bwMode="auto">
          <a:xfrm>
            <a:off x="251520" y="1052736"/>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tabLst>
                <a:tab pos="530225" algn="l"/>
              </a:tabLst>
            </a:pPr>
            <a:r>
              <a:rPr lang="en-US" sz="2400" b="1"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To dismiss the patient from work : for 5-6 days at </a:t>
            </a:r>
            <a:r>
              <a:rPr lang="en-US" sz="2400" dirty="0" err="1" smtClean="0">
                <a:solidFill>
                  <a:schemeClr val="bg1"/>
                </a:solidFill>
                <a:latin typeface="Andalus" pitchFamily="18" charset="-78"/>
                <a:cs typeface="Andalus" pitchFamily="18" charset="-78"/>
              </a:rPr>
              <a:t>myalgia</a:t>
            </a:r>
            <a:r>
              <a:rPr lang="en-US" sz="2400" dirty="0" smtClean="0">
                <a:solidFill>
                  <a:schemeClr val="bg1"/>
                </a:solidFill>
                <a:latin typeface="Andalus" pitchFamily="18" charset="-78"/>
                <a:cs typeface="Andalus" pitchFamily="18" charset="-78"/>
              </a:rPr>
              <a:t> with a pain syndrome and </a:t>
            </a:r>
            <a:r>
              <a:rPr lang="en-US" sz="2400" dirty="0" err="1" smtClean="0">
                <a:solidFill>
                  <a:schemeClr val="bg1"/>
                </a:solidFill>
                <a:latin typeface="Andalus" pitchFamily="18" charset="-78"/>
                <a:cs typeface="Andalus" pitchFamily="18" charset="-78"/>
              </a:rPr>
              <a:t>lumbalgia</a:t>
            </a:r>
            <a:r>
              <a:rPr lang="en-US" sz="2400" dirty="0" smtClean="0">
                <a:solidFill>
                  <a:schemeClr val="bg1"/>
                </a:solidFill>
                <a:latin typeface="Andalus" pitchFamily="18" charset="-78"/>
                <a:cs typeface="Andalus" pitchFamily="18" charset="-78"/>
              </a:rPr>
              <a:t>, for 2-3 weeks – </a:t>
            </a:r>
            <a:r>
              <a:rPr lang="en-US" sz="2400" dirty="0" err="1" smtClean="0">
                <a:solidFill>
                  <a:schemeClr val="bg1"/>
                </a:solidFill>
                <a:latin typeface="Andalus" pitchFamily="18" charset="-78"/>
                <a:cs typeface="Andalus" pitchFamily="18" charset="-78"/>
              </a:rPr>
              <a:t>polyneuropathy</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myositis</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tendovaginitis</a:t>
            </a:r>
            <a:r>
              <a:rPr lang="en-US" sz="2400" dirty="0" smtClean="0">
                <a:solidFill>
                  <a:schemeClr val="bg1"/>
                </a:solidFill>
                <a:latin typeface="Andalus" pitchFamily="18" charset="-78"/>
                <a:cs typeface="Andalus" pitchFamily="18" charset="-78"/>
              </a:rPr>
              <a:t> with </a:t>
            </a:r>
            <a:r>
              <a:rPr lang="en-US" sz="2400" dirty="0" err="1" smtClean="0">
                <a:solidFill>
                  <a:schemeClr val="bg1"/>
                </a:solidFill>
                <a:latin typeface="Andalus" pitchFamily="18" charset="-78"/>
                <a:cs typeface="Andalus" pitchFamily="18" charset="-78"/>
              </a:rPr>
              <a:t>crepitation</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epicondylitis</a:t>
            </a:r>
            <a:r>
              <a:rPr lang="en-US" sz="2400" dirty="0" smtClean="0">
                <a:solidFill>
                  <a:schemeClr val="bg1"/>
                </a:solidFill>
                <a:latin typeface="Andalus" pitchFamily="18" charset="-78"/>
                <a:cs typeface="Andalus" pitchFamily="18" charset="-78"/>
              </a:rPr>
              <a:t>, for 3-4 weeks at a </a:t>
            </a:r>
            <a:r>
              <a:rPr lang="en-US" sz="2400" dirty="0" err="1" smtClean="0">
                <a:solidFill>
                  <a:schemeClr val="bg1"/>
                </a:solidFill>
                <a:latin typeface="Andalus" pitchFamily="18" charset="-78"/>
                <a:cs typeface="Andalus" pitchFamily="18" charset="-78"/>
              </a:rPr>
              <a:t>humeroscapular</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periarthritis</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arthrosis</a:t>
            </a:r>
            <a:r>
              <a:rPr lang="en-US" sz="2400" dirty="0" smtClean="0">
                <a:solidFill>
                  <a:schemeClr val="bg1"/>
                </a:solidFill>
                <a:latin typeface="Andalus" pitchFamily="18" charset="-78"/>
                <a:cs typeface="Andalus" pitchFamily="18" charset="-78"/>
              </a:rPr>
              <a:t>, aseptic necrosis of a bone.</a:t>
            </a:r>
            <a:endParaRPr lang="ru-RU" sz="2400" dirty="0" smtClean="0">
              <a:solidFill>
                <a:schemeClr val="bg1"/>
              </a:solidFill>
              <a:cs typeface="Andalus" pitchFamily="18" charset="-78"/>
            </a:endParaRPr>
          </a:p>
          <a:p>
            <a:pPr algn="just" defTabSz="633413"/>
            <a:r>
              <a:rPr lang="en-US" sz="2400" dirty="0" smtClean="0">
                <a:solidFill>
                  <a:schemeClr val="bg1"/>
                </a:solidFill>
                <a:latin typeface="Andalus" pitchFamily="18" charset="-78"/>
                <a:cs typeface="Andalus" pitchFamily="18" charset="-78"/>
              </a:rPr>
              <a:t>	To transferred to easy work under conditions, which eliminate traumatic effect, for the term from 10 till 14 days at </a:t>
            </a:r>
            <a:r>
              <a:rPr lang="en-US" sz="2400" dirty="0" err="1" smtClean="0">
                <a:solidFill>
                  <a:schemeClr val="bg1"/>
                </a:solidFill>
                <a:latin typeface="Andalus" pitchFamily="18" charset="-78"/>
                <a:cs typeface="Andalus" pitchFamily="18" charset="-78"/>
              </a:rPr>
              <a:t>myalgia</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tendovaginitis</a:t>
            </a:r>
            <a:r>
              <a:rPr lang="en-US" sz="2400" dirty="0" smtClean="0">
                <a:solidFill>
                  <a:schemeClr val="bg1"/>
                </a:solidFill>
                <a:latin typeface="Andalus" pitchFamily="18" charset="-78"/>
                <a:cs typeface="Andalus" pitchFamily="18" charset="-78"/>
              </a:rPr>
              <a:t>, and from 4 till 6 weeks at other conditions of this pathology for strengthening of the treatment results. </a:t>
            </a:r>
            <a:endParaRPr lang="ru-RU" sz="2400" dirty="0" smtClean="0">
              <a:solidFill>
                <a:schemeClr val="bg1"/>
              </a:solidFill>
              <a:cs typeface="Andalus" pitchFamily="18" charset="-78"/>
            </a:endParaRPr>
          </a:p>
          <a:p>
            <a:pPr algn="just">
              <a:tabLst>
                <a:tab pos="633413" algn="l"/>
              </a:tabLst>
            </a:pPr>
            <a:r>
              <a:rPr lang="en-US" sz="2400" dirty="0" smtClean="0">
                <a:solidFill>
                  <a:schemeClr val="bg1"/>
                </a:solidFill>
                <a:latin typeface="Andalus" pitchFamily="18" charset="-78"/>
                <a:cs typeface="Andalus" pitchFamily="18" charset="-78"/>
              </a:rPr>
              <a:t>	Patients are sent to medical board for a solution of the problem of the degree of disablement (1-2 years) in case of proficiency lowering due to change of the working place. And the group of physical inability can be established at a steady decrease of functional capacities of ill (aseptic necrosis of wrist bones).</a:t>
            </a:r>
            <a:endParaRPr lang="ru-RU" sz="2400" dirty="0" smtClean="0">
              <a:solidFill>
                <a:schemeClr val="bg1"/>
              </a:solidFill>
              <a:cs typeface="Andalus" pitchFamily="18" charset="-78"/>
            </a:endParaRPr>
          </a:p>
          <a:p>
            <a:pPr algn="just" defTabSz="530225"/>
            <a:endParaRPr lang="ru-RU" sz="2400" dirty="0">
              <a:solidFill>
                <a:schemeClr val="bg1"/>
              </a:solidFill>
              <a:cs typeface="Andalus" pitchFamily="18"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2760603"/>
            <a:ext cx="864096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defTabSz="225425"/>
            <a:r>
              <a:rPr lang="en-US" sz="4800" b="1" dirty="0" smtClean="0">
                <a:solidFill>
                  <a:schemeClr val="bg1"/>
                </a:solidFill>
                <a:latin typeface="Andalus" pitchFamily="18" charset="-78"/>
                <a:cs typeface="Andalus" pitchFamily="18" charset="-78"/>
              </a:rPr>
              <a:t>	 THANK YOU</a:t>
            </a:r>
            <a:endParaRPr lang="ru-RU" sz="4800" dirty="0">
              <a:solidFill>
                <a:schemeClr val="bg1"/>
              </a:solidFill>
              <a:cs typeface="Andalus"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268760"/>
            <a:ext cx="7772400" cy="4059882"/>
          </a:xfrm>
        </p:spPr>
        <p:txBody>
          <a:bodyPr>
            <a:normAutofit fontScale="90000"/>
          </a:bodyPr>
          <a:lstStyle/>
          <a:p>
            <a:r>
              <a:rPr lang="en-US" sz="5400" dirty="0" smtClean="0"/>
              <a:t/>
            </a:r>
            <a:br>
              <a:rPr lang="en-US" sz="5400" dirty="0" smtClean="0"/>
            </a:br>
            <a:r>
              <a:rPr lang="en-US" sz="6700" dirty="0" smtClean="0">
                <a:solidFill>
                  <a:schemeClr val="bg1"/>
                </a:solidFill>
                <a:latin typeface="Andalus" pitchFamily="18" charset="-78"/>
                <a:cs typeface="Andalus" pitchFamily="18" charset="-78"/>
              </a:rPr>
              <a:t>blacksmiths, loaders, mine workers, typists, line-operators, pianists, insulation workers etc</a:t>
            </a:r>
            <a:r>
              <a:rPr lang="ru-RU" dirty="0" smtClean="0">
                <a:solidFill>
                  <a:schemeClr val="bg1"/>
                </a:solidFill>
              </a:rPr>
              <a:t/>
            </a:r>
            <a:br>
              <a:rPr lang="ru-RU" dirty="0" smtClean="0">
                <a:solidFill>
                  <a:schemeClr val="bg1"/>
                </a:solidFill>
              </a:rPr>
            </a:br>
            <a:endParaRPr lang="ru-RU"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251520" y="593304"/>
            <a:ext cx="8568952" cy="6264696"/>
          </a:xfrm>
        </p:spPr>
        <p:txBody>
          <a:bodyPr>
            <a:noAutofit/>
          </a:bodyPr>
          <a:lstStyle/>
          <a:p>
            <a:pPr lvl="0" algn="l">
              <a:tabLst>
                <a:tab pos="530225" algn="l"/>
              </a:tabLst>
            </a:pPr>
            <a:r>
              <a:rPr lang="ru-RU" sz="2400" b="1" dirty="0" smtClean="0">
                <a:solidFill>
                  <a:schemeClr val="bg1"/>
                </a:solidFill>
                <a:latin typeface="Andalus" pitchFamily="18" charset="-78"/>
                <a:cs typeface="Andalus" pitchFamily="18" charset="-78"/>
              </a:rPr>
              <a:t>	</a:t>
            </a:r>
            <a:r>
              <a:rPr lang="en-US" sz="2400" b="1" dirty="0" smtClean="0">
                <a:solidFill>
                  <a:schemeClr val="bg1"/>
                </a:solidFill>
                <a:latin typeface="Andalus" pitchFamily="18" charset="-78"/>
                <a:cs typeface="Andalus" pitchFamily="18" charset="-78"/>
              </a:rPr>
              <a:t>- power of dynamic work (W) at loading of muscles of the upper extremities should not exceed 45 W for men and 30.5 W for women, and at load of muscles of the lower extremities and trunk 90 and 63 W accordingly;</a:t>
            </a:r>
            <a:r>
              <a:rPr lang="ru-RU" sz="2400" b="1" dirty="0" smtClean="0">
                <a:solidFill>
                  <a:schemeClr val="bg1"/>
                </a:solidFill>
                <a:cs typeface="Andalus" pitchFamily="18" charset="-78"/>
              </a:rPr>
              <a:t/>
            </a:r>
            <a:br>
              <a:rPr lang="ru-RU" sz="2400" b="1" dirty="0" smtClean="0">
                <a:solidFill>
                  <a:schemeClr val="bg1"/>
                </a:solidFill>
                <a:cs typeface="Andalus" pitchFamily="18" charset="-78"/>
              </a:rPr>
            </a:br>
            <a:r>
              <a:rPr lang="ru-RU" sz="2400" b="1" dirty="0" smtClean="0">
                <a:solidFill>
                  <a:schemeClr val="bg1"/>
                </a:solidFill>
                <a:cs typeface="Andalus" pitchFamily="18" charset="-78"/>
              </a:rPr>
              <a:t>	</a:t>
            </a:r>
            <a:r>
              <a:rPr lang="en-US" sz="2400" b="1" dirty="0" smtClean="0">
                <a:solidFill>
                  <a:schemeClr val="bg1"/>
                </a:solidFill>
                <a:latin typeface="Andalus" pitchFamily="18" charset="-78"/>
                <a:cs typeface="Andalus" pitchFamily="18" charset="-78"/>
              </a:rPr>
              <a:t> -</a:t>
            </a:r>
            <a:r>
              <a:rPr lang="en-US" sz="2400" b="1" dirty="0" smtClean="0">
                <a:solidFill>
                  <a:schemeClr val="bg1"/>
                </a:solidFill>
                <a:cs typeface="Andalus" pitchFamily="18" charset="-78"/>
              </a:rPr>
              <a:t> </a:t>
            </a:r>
            <a:r>
              <a:rPr lang="en-US" sz="2400" b="1" dirty="0" smtClean="0">
                <a:solidFill>
                  <a:schemeClr val="bg1"/>
                </a:solidFill>
                <a:latin typeface="Andalus" pitchFamily="18" charset="-78"/>
                <a:cs typeface="Andalus" pitchFamily="18" charset="-78"/>
              </a:rPr>
              <a:t>weight of load that is lifted should not exceed 30 kg for men and 10 kg for women;</a:t>
            </a:r>
            <a:r>
              <a:rPr lang="ru-RU" sz="2400" b="1" dirty="0" smtClean="0">
                <a:solidFill>
                  <a:schemeClr val="bg1"/>
                </a:solidFill>
                <a:cs typeface="Andalus" pitchFamily="18" charset="-78"/>
              </a:rPr>
              <a:t/>
            </a:r>
            <a:br>
              <a:rPr lang="ru-RU" sz="2400" b="1" dirty="0" smtClean="0">
                <a:solidFill>
                  <a:schemeClr val="bg1"/>
                </a:solidFill>
                <a:cs typeface="Andalus" pitchFamily="18" charset="-78"/>
              </a:rPr>
            </a:br>
            <a:r>
              <a:rPr lang="ru-RU" sz="2400" b="1" dirty="0" smtClean="0">
                <a:solidFill>
                  <a:schemeClr val="bg1"/>
                </a:solidFill>
                <a:cs typeface="Andalus" pitchFamily="18" charset="-78"/>
              </a:rPr>
              <a:t>	</a:t>
            </a:r>
            <a:r>
              <a:rPr lang="en-US" sz="2400" b="1" dirty="0" smtClean="0">
                <a:solidFill>
                  <a:schemeClr val="bg1"/>
                </a:solidFill>
                <a:latin typeface="Andalus" pitchFamily="18" charset="-78"/>
                <a:cs typeface="Andalus" pitchFamily="18" charset="-78"/>
              </a:rPr>
              <a:t> - quantity of hand and finger motions per one shift should not exceed 40,000 small stereotype motions;</a:t>
            </a:r>
            <a:r>
              <a:rPr lang="ru-RU" sz="2400" b="1" dirty="0" smtClean="0">
                <a:solidFill>
                  <a:schemeClr val="bg1"/>
                </a:solidFill>
                <a:cs typeface="Andalus" pitchFamily="18" charset="-78"/>
              </a:rPr>
              <a:t/>
            </a:r>
            <a:br>
              <a:rPr lang="ru-RU" sz="2400" b="1" dirty="0" smtClean="0">
                <a:solidFill>
                  <a:schemeClr val="bg1"/>
                </a:solidFill>
                <a:cs typeface="Andalus" pitchFamily="18" charset="-78"/>
              </a:rPr>
            </a:br>
            <a:r>
              <a:rPr lang="ru-RU" sz="2400" b="1" dirty="0" smtClean="0">
                <a:solidFill>
                  <a:schemeClr val="bg1"/>
                </a:solidFill>
                <a:cs typeface="Andalus" pitchFamily="18" charset="-78"/>
              </a:rPr>
              <a:t>	</a:t>
            </a:r>
            <a:r>
              <a:rPr lang="en-US" sz="2400" b="1" dirty="0" smtClean="0">
                <a:solidFill>
                  <a:schemeClr val="bg1"/>
                </a:solidFill>
                <a:latin typeface="Andalus" pitchFamily="18" charset="-78"/>
                <a:cs typeface="Andalus" pitchFamily="18" charset="-78"/>
              </a:rPr>
              <a:t> - static muscular loading should not exceed 430,000 </a:t>
            </a:r>
            <a:r>
              <a:rPr lang="en-US" sz="2400" b="1" dirty="0" err="1" smtClean="0">
                <a:solidFill>
                  <a:schemeClr val="bg1"/>
                </a:solidFill>
                <a:latin typeface="Andalus" pitchFamily="18" charset="-78"/>
                <a:cs typeface="Andalus" pitchFamily="18" charset="-78"/>
              </a:rPr>
              <a:t>Nf</a:t>
            </a:r>
            <a:r>
              <a:rPr lang="ru-RU" sz="2400" b="1" dirty="0" smtClean="0">
                <a:solidFill>
                  <a:schemeClr val="bg1"/>
                </a:solidFill>
                <a:latin typeface="Andalus" pitchFamily="18" charset="-78"/>
                <a:cs typeface="Andalus" pitchFamily="18" charset="-78"/>
              </a:rPr>
              <a:t> </a:t>
            </a:r>
            <a:r>
              <a:rPr lang="en-US" sz="2400" b="1" dirty="0" smtClean="0">
                <a:solidFill>
                  <a:schemeClr val="bg1"/>
                </a:solidFill>
                <a:latin typeface="Andalus" pitchFamily="18" charset="-78"/>
                <a:cs typeface="Andalus" pitchFamily="18" charset="-78"/>
              </a:rPr>
              <a:t> per shift when the load is holding with one hand, and 970,000 </a:t>
            </a:r>
            <a:r>
              <a:rPr lang="en-US" sz="2400" b="1" dirty="0" err="1" smtClean="0">
                <a:solidFill>
                  <a:schemeClr val="bg1"/>
                </a:solidFill>
                <a:latin typeface="Andalus" pitchFamily="18" charset="-78"/>
                <a:cs typeface="Andalus" pitchFamily="18" charset="-78"/>
              </a:rPr>
              <a:t>Nf</a:t>
            </a:r>
            <a:r>
              <a:rPr lang="ru-RU" sz="2400" b="1" dirty="0" smtClean="0">
                <a:solidFill>
                  <a:schemeClr val="bg1"/>
                </a:solidFill>
                <a:latin typeface="Andalus" pitchFamily="18" charset="-78"/>
                <a:cs typeface="Andalus" pitchFamily="18" charset="-78"/>
              </a:rPr>
              <a:t> </a:t>
            </a:r>
            <a:r>
              <a:rPr lang="en-US" sz="2400" b="1" dirty="0" smtClean="0">
                <a:solidFill>
                  <a:schemeClr val="bg1"/>
                </a:solidFill>
                <a:latin typeface="Andalus" pitchFamily="18" charset="-78"/>
                <a:cs typeface="Andalus" pitchFamily="18" charset="-78"/>
              </a:rPr>
              <a:t>when by two hands;</a:t>
            </a:r>
            <a:r>
              <a:rPr lang="ru-RU" sz="2400" b="1" dirty="0" smtClean="0">
                <a:solidFill>
                  <a:schemeClr val="bg1"/>
                </a:solidFill>
                <a:cs typeface="Andalus" pitchFamily="18" charset="-78"/>
              </a:rPr>
              <a:t/>
            </a:r>
            <a:br>
              <a:rPr lang="ru-RU" sz="2400" b="1" dirty="0" smtClean="0">
                <a:solidFill>
                  <a:schemeClr val="bg1"/>
                </a:solidFill>
                <a:cs typeface="Andalus" pitchFamily="18" charset="-78"/>
              </a:rPr>
            </a:br>
            <a:r>
              <a:rPr lang="ru-RU" sz="2400" b="1" dirty="0" smtClean="0">
                <a:solidFill>
                  <a:schemeClr val="bg1"/>
                </a:solidFill>
                <a:cs typeface="Andalus" pitchFamily="18" charset="-78"/>
              </a:rPr>
              <a:t>	</a:t>
            </a:r>
            <a:r>
              <a:rPr lang="en-US" sz="2400" b="1" dirty="0" smtClean="0">
                <a:solidFill>
                  <a:schemeClr val="bg1"/>
                </a:solidFill>
                <a:latin typeface="Andalus" pitchFamily="18" charset="-78"/>
                <a:cs typeface="Andalus" pitchFamily="18" charset="-78"/>
              </a:rPr>
              <a:t> - working pose should be free; staying in an inclined position under angle less than 30° should not exceed 25% of shift duration, and if it is necessary a quantity of trunk inclinations under angle more than 30° should not exceed 100 times</a:t>
            </a:r>
            <a:r>
              <a:rPr lang="ru-RU" sz="2400" b="1" dirty="0" smtClean="0">
                <a:solidFill>
                  <a:schemeClr val="bg1"/>
                </a:solidFill>
                <a:cs typeface="Andalus" pitchFamily="18" charset="-78"/>
              </a:rPr>
              <a:t/>
            </a:r>
            <a:br>
              <a:rPr lang="ru-RU" sz="2400" b="1" dirty="0" smtClean="0">
                <a:solidFill>
                  <a:schemeClr val="bg1"/>
                </a:solidFill>
                <a:cs typeface="Andalus" pitchFamily="18" charset="-78"/>
              </a:rPr>
            </a:br>
            <a:endParaRPr lang="ru-RU" sz="2400" b="1" dirty="0">
              <a:solidFill>
                <a:schemeClr val="bg1"/>
              </a:solidFill>
              <a:cs typeface="Andalus" pitchFamily="18" charset="-78"/>
            </a:endParaRPr>
          </a:p>
        </p:txBody>
      </p:sp>
      <p:sp>
        <p:nvSpPr>
          <p:cNvPr id="4" name="Прямоугольник 3"/>
          <p:cNvSpPr/>
          <p:nvPr/>
        </p:nvSpPr>
        <p:spPr>
          <a:xfrm>
            <a:off x="1259632" y="188640"/>
            <a:ext cx="7056784" cy="646331"/>
          </a:xfrm>
          <a:prstGeom prst="rect">
            <a:avLst/>
          </a:prstGeom>
        </p:spPr>
        <p:txBody>
          <a:bodyPr wrap="square">
            <a:spAutoFit/>
          </a:bodyPr>
          <a:lstStyle/>
          <a:p>
            <a:pPr algn="ctr"/>
            <a:r>
              <a:rPr lang="en-US" sz="3600" b="1" u="sng" dirty="0" smtClean="0">
                <a:solidFill>
                  <a:schemeClr val="bg1"/>
                </a:solidFill>
                <a:latin typeface="Andalus" pitchFamily="18" charset="-78"/>
                <a:cs typeface="Andalus" pitchFamily="18" charset="-78"/>
              </a:rPr>
              <a:t>Labor hygienic classification</a:t>
            </a:r>
            <a:endParaRPr lang="ru-RU" sz="3600" b="1" u="sng" dirty="0">
              <a:solidFill>
                <a:schemeClr val="bg1"/>
              </a:solidFill>
              <a:cs typeface="Andalus"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251520" y="980728"/>
            <a:ext cx="8640960" cy="5400600"/>
          </a:xfrm>
        </p:spPr>
        <p:txBody>
          <a:bodyPr>
            <a:noAutofit/>
          </a:bodyPr>
          <a:lstStyle/>
          <a:p>
            <a:pPr marL="457200" indent="-457200" algn="l" defTabSz="339725"/>
            <a:r>
              <a:rPr lang="ru-RU" sz="2400" dirty="0" smtClean="0">
                <a:solidFill>
                  <a:schemeClr val="bg1"/>
                </a:solidFill>
                <a:cs typeface="Andalus" pitchFamily="18" charset="-78"/>
              </a:rPr>
              <a:t>	</a:t>
            </a:r>
            <a:br>
              <a:rPr lang="ru-RU" sz="2400" dirty="0" smtClean="0">
                <a:solidFill>
                  <a:schemeClr val="bg1"/>
                </a:solidFill>
                <a:cs typeface="Andalus" pitchFamily="18" charset="-78"/>
              </a:rPr>
            </a:br>
            <a:r>
              <a:rPr lang="ru-RU" sz="2400" dirty="0" smtClean="0">
                <a:solidFill>
                  <a:schemeClr val="bg1"/>
                </a:solidFill>
                <a:cs typeface="Andalus" pitchFamily="18" charset="-78"/>
              </a:rPr>
              <a:t/>
            </a:r>
            <a:br>
              <a:rPr lang="ru-RU" sz="2400" dirty="0" smtClean="0">
                <a:solidFill>
                  <a:schemeClr val="bg1"/>
                </a:solidFill>
                <a:cs typeface="Andalus" pitchFamily="18" charset="-78"/>
              </a:rPr>
            </a:br>
            <a:r>
              <a:rPr lang="en-US" sz="2400" dirty="0" smtClean="0">
                <a:solidFill>
                  <a:schemeClr val="bg1"/>
                </a:solidFill>
                <a:latin typeface="Andalus" pitchFamily="18" charset="-78"/>
                <a:cs typeface="Andalus" pitchFamily="18" charset="-78"/>
              </a:rPr>
              <a:t>Occupational </a:t>
            </a:r>
            <a:r>
              <a:rPr lang="en-US" sz="2400" dirty="0" err="1" smtClean="0">
                <a:solidFill>
                  <a:schemeClr val="bg1"/>
                </a:solidFill>
                <a:latin typeface="Andalus" pitchFamily="18" charset="-78"/>
                <a:cs typeface="Andalus" pitchFamily="18" charset="-78"/>
              </a:rPr>
              <a:t>dyskinesia</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coordintor</a:t>
            </a:r>
            <a:r>
              <a:rPr lang="en-US" sz="2400" dirty="0" smtClean="0">
                <a:solidFill>
                  <a:schemeClr val="bg1"/>
                </a:solidFill>
                <a:latin typeface="Andalus" pitchFamily="18" charset="-78"/>
                <a:cs typeface="Andalus" pitchFamily="18" charset="-78"/>
              </a:rPr>
              <a:t> neurosis)</a:t>
            </a:r>
            <a:br>
              <a:rPr lang="en-US" sz="2400" dirty="0" smtClean="0">
                <a:solidFill>
                  <a:schemeClr val="bg1"/>
                </a:solidFill>
                <a:latin typeface="Andalus" pitchFamily="18" charset="-78"/>
                <a:cs typeface="Andalus" pitchFamily="18" charset="-78"/>
              </a:rPr>
            </a:br>
            <a:r>
              <a:rPr lang="en-US" sz="2400" dirty="0" smtClean="0">
                <a:solidFill>
                  <a:schemeClr val="bg1"/>
                </a:solidFill>
                <a:cs typeface="Andalus" pitchFamily="18" charset="-78"/>
              </a:rPr>
              <a:t/>
            </a:r>
            <a:br>
              <a:rPr lang="en-US" sz="2400" dirty="0" smtClean="0">
                <a:solidFill>
                  <a:schemeClr val="bg1"/>
                </a:solidFill>
                <a:cs typeface="Andalus" pitchFamily="18" charset="-78"/>
              </a:rPr>
            </a:br>
            <a:r>
              <a:rPr lang="en-US" sz="2400" dirty="0" smtClean="0">
                <a:solidFill>
                  <a:schemeClr val="bg1"/>
                </a:solidFill>
                <a:latin typeface="Andalus" pitchFamily="18" charset="-78"/>
                <a:cs typeface="Andalus" pitchFamily="18" charset="-78"/>
              </a:rPr>
              <a:t>Diseases of peripheral nervous system</a:t>
            </a:r>
            <a:r>
              <a:rPr lang="ru-RU" sz="24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neuropathy, cervical shoulder </a:t>
            </a:r>
            <a:r>
              <a:rPr lang="en-US" sz="2400" dirty="0" err="1" smtClean="0">
                <a:solidFill>
                  <a:schemeClr val="bg1"/>
                </a:solidFill>
                <a:latin typeface="Andalus" pitchFamily="18" charset="-78"/>
                <a:cs typeface="Andalus" pitchFamily="18" charset="-78"/>
              </a:rPr>
              <a:t>plexopathy</a:t>
            </a:r>
            <a:r>
              <a:rPr lang="en-US" sz="2400" dirty="0" smtClean="0">
                <a:solidFill>
                  <a:schemeClr val="bg1"/>
                </a:solidFill>
                <a:latin typeface="Andalus" pitchFamily="18" charset="-78"/>
                <a:cs typeface="Andalus" pitchFamily="18" charset="-78"/>
              </a:rPr>
              <a:t>, cervical and lumbar-sacral </a:t>
            </a:r>
            <a:r>
              <a:rPr lang="en-US" sz="2400" dirty="0" err="1" smtClean="0">
                <a:solidFill>
                  <a:schemeClr val="bg1"/>
                </a:solidFill>
                <a:latin typeface="Andalus" pitchFamily="18" charset="-78"/>
                <a:cs typeface="Andalus" pitchFamily="18" charset="-78"/>
              </a:rPr>
              <a:t>radiculopathy</a:t>
            </a:r>
            <a:r>
              <a:rPr lang="en-US" sz="2400" dirty="0" smtClean="0">
                <a:solidFill>
                  <a:schemeClr val="bg1"/>
                </a:solidFill>
                <a:latin typeface="Andalus" pitchFamily="18" charset="-78"/>
                <a:cs typeface="Andalus" pitchFamily="18" charset="-78"/>
              </a:rPr>
              <a:t> and </a:t>
            </a:r>
            <a:r>
              <a:rPr lang="en-US" sz="2400" dirty="0" err="1" smtClean="0">
                <a:solidFill>
                  <a:schemeClr val="bg1"/>
                </a:solidFill>
                <a:latin typeface="Andalus" pitchFamily="18" charset="-78"/>
                <a:cs typeface="Andalus" pitchFamily="18" charset="-78"/>
              </a:rPr>
              <a:t>lumbalgia</a:t>
            </a:r>
            <a:r>
              <a:rPr lang="ru-RU" sz="2400" dirty="0" smtClean="0">
                <a:solidFill>
                  <a:schemeClr val="bg1"/>
                </a:solidFill>
                <a:latin typeface="Andalus" pitchFamily="18" charset="-78"/>
                <a:cs typeface="Andalus" pitchFamily="18" charset="-78"/>
              </a:rPr>
              <a:t>)</a:t>
            </a:r>
            <a:r>
              <a:rPr lang="en-US" sz="2400" dirty="0" smtClean="0">
                <a:solidFill>
                  <a:schemeClr val="bg1"/>
                </a:solidFill>
                <a:latin typeface="Andalus" pitchFamily="18" charset="-78"/>
                <a:cs typeface="Andalus" pitchFamily="18" charset="-78"/>
              </a:rPr>
              <a:t/>
            </a:r>
            <a:br>
              <a:rPr lang="en-US" sz="2400" dirty="0" smtClean="0">
                <a:solidFill>
                  <a:schemeClr val="bg1"/>
                </a:solidFill>
                <a:latin typeface="Andalus" pitchFamily="18" charset="-78"/>
                <a:cs typeface="Andalus" pitchFamily="18" charset="-78"/>
              </a:rPr>
            </a:br>
            <a:r>
              <a:rPr lang="ru-RU" sz="2400" dirty="0" smtClean="0">
                <a:solidFill>
                  <a:schemeClr val="bg1"/>
                </a:solidFill>
                <a:cs typeface="Andalus" pitchFamily="18" charset="-78"/>
              </a:rPr>
              <a:t> </a:t>
            </a:r>
            <a:br>
              <a:rPr lang="ru-RU" sz="2400" dirty="0" smtClean="0">
                <a:solidFill>
                  <a:schemeClr val="bg1"/>
                </a:solidFill>
                <a:cs typeface="Andalus" pitchFamily="18" charset="-78"/>
              </a:rPr>
            </a:br>
            <a:r>
              <a:rPr lang="en-US" sz="2400" dirty="0" smtClean="0">
                <a:solidFill>
                  <a:schemeClr val="bg1"/>
                </a:solidFill>
                <a:latin typeface="Andalus" pitchFamily="18" charset="-78"/>
                <a:cs typeface="Andalus" pitchFamily="18" charset="-78"/>
              </a:rPr>
              <a:t>Diseases of apparatus of resistance and motion:</a:t>
            </a:r>
            <a:r>
              <a:rPr lang="ru-RU" sz="2400" dirty="0" smtClean="0">
                <a:solidFill>
                  <a:schemeClr val="bg1"/>
                </a:solidFill>
                <a:latin typeface="Andalus" pitchFamily="18" charset="-78"/>
                <a:cs typeface="Andalus" pitchFamily="18" charset="-78"/>
              </a:rPr>
              <a:t/>
            </a:r>
            <a:br>
              <a:rPr lang="ru-RU" sz="2400" dirty="0" smtClean="0">
                <a:solidFill>
                  <a:schemeClr val="bg1"/>
                </a:solidFill>
                <a:latin typeface="Andalus" pitchFamily="18" charset="-78"/>
                <a:cs typeface="Andalus" pitchFamily="18" charset="-78"/>
              </a:rPr>
            </a:br>
            <a:r>
              <a:rPr lang="ru-RU" sz="24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a) illnesses of muscles (</a:t>
            </a:r>
            <a:r>
              <a:rPr lang="en-US" sz="2400" dirty="0" err="1" smtClean="0">
                <a:solidFill>
                  <a:schemeClr val="bg1"/>
                </a:solidFill>
                <a:latin typeface="Andalus" pitchFamily="18" charset="-78"/>
                <a:cs typeface="Andalus" pitchFamily="18" charset="-78"/>
              </a:rPr>
              <a:t>myalgia</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myositis</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myofascitis</a:t>
            </a:r>
            <a:r>
              <a:rPr lang="en-US" sz="2400" dirty="0" smtClean="0">
                <a:solidFill>
                  <a:schemeClr val="bg1"/>
                </a:solidFill>
                <a:latin typeface="Andalus" pitchFamily="18" charset="-78"/>
                <a:cs typeface="Andalus" pitchFamily="18" charset="-78"/>
              </a:rPr>
              <a:t>);</a:t>
            </a:r>
            <a:r>
              <a:rPr lang="ru-RU" sz="2400" dirty="0" smtClean="0">
                <a:solidFill>
                  <a:schemeClr val="bg1"/>
                </a:solidFill>
                <a:latin typeface="Andalus" pitchFamily="18" charset="-78"/>
                <a:cs typeface="Andalus" pitchFamily="18" charset="-78"/>
              </a:rPr>
              <a:t/>
            </a:r>
            <a:br>
              <a:rPr lang="ru-RU" sz="2400" dirty="0" smtClean="0">
                <a:solidFill>
                  <a:schemeClr val="bg1"/>
                </a:solidFill>
                <a:latin typeface="Andalus" pitchFamily="18" charset="-78"/>
                <a:cs typeface="Andalus" pitchFamily="18" charset="-78"/>
              </a:rPr>
            </a:br>
            <a:r>
              <a:rPr lang="ru-RU" sz="24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b) illnesses of fibrous-tissue and synovial formations </a:t>
            </a:r>
            <a:r>
              <a:rPr lang="ru-RU" sz="2400" dirty="0" smtClean="0">
                <a:solidFill>
                  <a:schemeClr val="bg1"/>
                </a:solidFill>
                <a:latin typeface="Andalus" pitchFamily="18" charset="-78"/>
                <a:cs typeface="Andalus" pitchFamily="18" charset="-78"/>
              </a:rPr>
              <a:t>	</a:t>
            </a:r>
            <a:r>
              <a:rPr lang="ru-RU" sz="24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a:t>
            </a:r>
            <a:r>
              <a:rPr lang="en-US" sz="2400" dirty="0" smtClean="0">
                <a:solidFill>
                  <a:schemeClr val="bg1"/>
                </a:solidFill>
                <a:latin typeface="Andalus" pitchFamily="18" charset="-78"/>
                <a:cs typeface="Andalus" pitchFamily="18" charset="-78"/>
              </a:rPr>
              <a:t>shoulder scapula </a:t>
            </a:r>
            <a:r>
              <a:rPr lang="en-US" sz="2400" dirty="0" err="1" smtClean="0">
                <a:solidFill>
                  <a:schemeClr val="bg1"/>
                </a:solidFill>
                <a:latin typeface="Andalus" pitchFamily="18" charset="-78"/>
                <a:cs typeface="Andalus" pitchFamily="18" charset="-78"/>
              </a:rPr>
              <a:t>periarthritis</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epicondylitis</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tendovaginitis</a:t>
            </a:r>
            <a:r>
              <a:rPr lang="en-US" sz="2400" dirty="0" smtClean="0">
                <a:solidFill>
                  <a:schemeClr val="bg1"/>
                </a:solidFill>
                <a:latin typeface="Andalus" pitchFamily="18" charset="-78"/>
                <a:cs typeface="Andalus" pitchFamily="18" charset="-78"/>
              </a:rPr>
              <a:t>, </a:t>
            </a:r>
            <a:r>
              <a:rPr lang="ru-RU"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stenosing</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ligamentitis</a:t>
            </a:r>
            <a:r>
              <a:rPr lang="en-US" sz="2400" dirty="0" smtClean="0">
                <a:solidFill>
                  <a:schemeClr val="bg1"/>
                </a:solidFill>
                <a:latin typeface="Andalus" pitchFamily="18" charset="-78"/>
                <a:cs typeface="Andalus" pitchFamily="18" charset="-78"/>
              </a:rPr>
              <a:t>, contraction of </a:t>
            </a:r>
            <a:r>
              <a:rPr lang="en-US" sz="2400" dirty="0" err="1" smtClean="0">
                <a:solidFill>
                  <a:schemeClr val="bg1"/>
                </a:solidFill>
                <a:latin typeface="Andalus" pitchFamily="18" charset="-78"/>
                <a:cs typeface="Andalus" pitchFamily="18" charset="-78"/>
              </a:rPr>
              <a:t>palmar</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aponeurosis</a:t>
            </a:r>
            <a:r>
              <a:rPr lang="en-US" sz="2400" dirty="0" smtClean="0">
                <a:solidFill>
                  <a:schemeClr val="bg1"/>
                </a:solidFill>
                <a:latin typeface="Andalus" pitchFamily="18" charset="-78"/>
                <a:cs typeface="Andalus" pitchFamily="18" charset="-78"/>
              </a:rPr>
              <a:t>, </a:t>
            </a:r>
            <a:r>
              <a:rPr lang="ru-RU" sz="24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and </a:t>
            </a:r>
            <a:r>
              <a:rPr lang="ru-RU" sz="24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bursitis); </a:t>
            </a:r>
            <a:br>
              <a:rPr lang="en-US" sz="2400" dirty="0" smtClean="0">
                <a:solidFill>
                  <a:schemeClr val="bg1"/>
                </a:solidFill>
                <a:latin typeface="Andalus" pitchFamily="18" charset="-78"/>
                <a:cs typeface="Andalus" pitchFamily="18" charset="-78"/>
              </a:rPr>
            </a:br>
            <a:r>
              <a:rPr lang="ru-RU" sz="24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c) </a:t>
            </a:r>
            <a:r>
              <a:rPr lang="en-US" sz="2400" dirty="0" err="1" smtClean="0">
                <a:solidFill>
                  <a:schemeClr val="bg1"/>
                </a:solidFill>
                <a:latin typeface="Andalus" pitchFamily="18" charset="-78"/>
                <a:cs typeface="Andalus" pitchFamily="18" charset="-78"/>
              </a:rPr>
              <a:t>osteochondropathy</a:t>
            </a:r>
            <a:r>
              <a:rPr lang="en-US" sz="2400" dirty="0" smtClean="0">
                <a:solidFill>
                  <a:schemeClr val="bg1"/>
                </a:solidFill>
                <a:latin typeface="Andalus" pitchFamily="18" charset="-78"/>
                <a:cs typeface="Andalus" pitchFamily="18" charset="-78"/>
              </a:rPr>
              <a:t> (deforming </a:t>
            </a:r>
            <a:r>
              <a:rPr lang="en-US" sz="2400" dirty="0" err="1" smtClean="0">
                <a:solidFill>
                  <a:schemeClr val="bg1"/>
                </a:solidFill>
                <a:latin typeface="Andalus" pitchFamily="18" charset="-78"/>
                <a:cs typeface="Andalus" pitchFamily="18" charset="-78"/>
              </a:rPr>
              <a:t>arthrosis</a:t>
            </a:r>
            <a:r>
              <a:rPr lang="en-US" sz="2400" dirty="0" smtClean="0">
                <a:solidFill>
                  <a:schemeClr val="bg1"/>
                </a:solidFill>
                <a:latin typeface="Andalus" pitchFamily="18" charset="-78"/>
                <a:cs typeface="Andalus" pitchFamily="18" charset="-78"/>
              </a:rPr>
              <a:t>,</a:t>
            </a:r>
            <a:r>
              <a:rPr lang="ru-RU" sz="24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	</a:t>
            </a:r>
            <a:r>
              <a:rPr lang="en-US" sz="2400" dirty="0" err="1" smtClean="0">
                <a:solidFill>
                  <a:schemeClr val="bg1"/>
                </a:solidFill>
                <a:latin typeface="Andalus" pitchFamily="18" charset="-78"/>
                <a:cs typeface="Andalus" pitchFamily="18" charset="-78"/>
              </a:rPr>
              <a:t>spondylarthrosis</a:t>
            </a:r>
            <a:r>
              <a:rPr lang="en-US" sz="2400" dirty="0" smtClean="0">
                <a:solidFill>
                  <a:schemeClr val="bg1"/>
                </a:solidFill>
                <a:latin typeface="Andalus" pitchFamily="18" charset="-78"/>
                <a:cs typeface="Andalus" pitchFamily="18" charset="-78"/>
              </a:rPr>
              <a:t>  and  bone aseptic necrosis);</a:t>
            </a:r>
            <a:r>
              <a:rPr lang="ru-RU" sz="2400" dirty="0" smtClean="0">
                <a:solidFill>
                  <a:schemeClr val="bg1"/>
                </a:solidFill>
                <a:latin typeface="Andalus" pitchFamily="18" charset="-78"/>
                <a:cs typeface="Andalus" pitchFamily="18" charset="-78"/>
              </a:rPr>
              <a:t/>
            </a:r>
            <a:br>
              <a:rPr lang="ru-RU" sz="2400" dirty="0" smtClean="0">
                <a:solidFill>
                  <a:schemeClr val="bg1"/>
                </a:solidFill>
                <a:latin typeface="Andalus" pitchFamily="18" charset="-78"/>
                <a:cs typeface="Andalus" pitchFamily="18" charset="-78"/>
              </a:rPr>
            </a:br>
            <a:r>
              <a:rPr lang="ru-RU" sz="24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d) combined syndromes.</a:t>
            </a:r>
            <a:r>
              <a:rPr lang="ru-RU" sz="2400" dirty="0" smtClean="0">
                <a:solidFill>
                  <a:schemeClr val="bg1"/>
                </a:solidFill>
                <a:cs typeface="Andalus" pitchFamily="18" charset="-78"/>
              </a:rPr>
              <a:t/>
            </a:r>
            <a:br>
              <a:rPr lang="ru-RU" sz="2400" dirty="0" smtClean="0">
                <a:solidFill>
                  <a:schemeClr val="bg1"/>
                </a:solidFill>
                <a:cs typeface="Andalus" pitchFamily="18" charset="-78"/>
              </a:rPr>
            </a:br>
            <a:endParaRPr lang="ru-RU" sz="2400" dirty="0">
              <a:solidFill>
                <a:schemeClr val="bg1"/>
              </a:solidFill>
              <a:cs typeface="Andalus" pitchFamily="18" charset="-78"/>
            </a:endParaRPr>
          </a:p>
        </p:txBody>
      </p:sp>
      <p:sp>
        <p:nvSpPr>
          <p:cNvPr id="4" name="Прямоугольник 3"/>
          <p:cNvSpPr/>
          <p:nvPr/>
        </p:nvSpPr>
        <p:spPr>
          <a:xfrm>
            <a:off x="1475656" y="188640"/>
            <a:ext cx="6192688" cy="769441"/>
          </a:xfrm>
          <a:prstGeom prst="rect">
            <a:avLst/>
          </a:prstGeom>
        </p:spPr>
        <p:txBody>
          <a:bodyPr wrap="square">
            <a:spAutoFit/>
          </a:bodyPr>
          <a:lstStyle/>
          <a:p>
            <a:pPr algn="ctr"/>
            <a:r>
              <a:rPr lang="en-US" sz="4400" b="1" dirty="0" smtClean="0">
                <a:solidFill>
                  <a:schemeClr val="bg1"/>
                </a:solidFill>
                <a:latin typeface="Andalus" pitchFamily="18" charset="-78"/>
                <a:cs typeface="Andalus" pitchFamily="18" charset="-78"/>
              </a:rPr>
              <a:t>CLASSIFICATION</a:t>
            </a:r>
            <a:endParaRPr lang="ru-RU"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251520" y="1412776"/>
            <a:ext cx="8640960" cy="4752528"/>
          </a:xfrm>
        </p:spPr>
        <p:txBody>
          <a:bodyPr>
            <a:noAutofit/>
          </a:bodyPr>
          <a:lstStyle/>
          <a:p>
            <a:pPr marL="88900" algn="l">
              <a:tabLst>
                <a:tab pos="265113" algn="l"/>
                <a:tab pos="354013" algn="l"/>
              </a:tabLst>
            </a:pP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overstrain </a:t>
            </a:r>
            <a:r>
              <a:rPr lang="en-US" sz="3200" dirty="0" smtClean="0">
                <a:solidFill>
                  <a:schemeClr val="bg1"/>
                </a:solidFill>
                <a:latin typeface="Andalus" pitchFamily="18" charset="-78"/>
                <a:cs typeface="Andalus" pitchFamily="18" charset="-78"/>
              </a:rPr>
              <a:t>of nervous </a:t>
            </a:r>
            <a:r>
              <a:rPr lang="en-US" sz="3200" dirty="0" smtClean="0">
                <a:solidFill>
                  <a:schemeClr val="bg1"/>
                </a:solidFill>
                <a:latin typeface="Andalus" pitchFamily="18" charset="-78"/>
                <a:cs typeface="Andalus" pitchFamily="18" charset="-78"/>
              </a:rPr>
              <a:t>processes</a:t>
            </a:r>
            <a:r>
              <a:rPr lang="ru-RU" sz="3200" dirty="0" smtClean="0">
                <a:solidFill>
                  <a:schemeClr val="bg1"/>
                </a:solidFill>
                <a:latin typeface="Andalus" pitchFamily="18" charset="-78"/>
                <a:cs typeface="Andalus" pitchFamily="18" charset="-78"/>
              </a:rPr>
              <a:t/>
            </a:r>
            <a:br>
              <a:rPr lang="ru-RU" sz="3200" dirty="0" smtClean="0">
                <a:solidFill>
                  <a:schemeClr val="bg1"/>
                </a:solidFill>
                <a:latin typeface="Andalus" pitchFamily="18" charset="-78"/>
                <a:cs typeface="Andalus" pitchFamily="18" charset="-78"/>
              </a:rPr>
            </a:b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lesion </a:t>
            </a:r>
            <a:r>
              <a:rPr lang="en-US" sz="3200" dirty="0" smtClean="0">
                <a:solidFill>
                  <a:schemeClr val="bg1"/>
                </a:solidFill>
                <a:latin typeface="Andalus" pitchFamily="18" charset="-78"/>
                <a:cs typeface="Andalus" pitchFamily="18" charset="-78"/>
              </a:rPr>
              <a:t>of cortex </a:t>
            </a:r>
            <a:r>
              <a:rPr lang="en-US" sz="3200" dirty="0" err="1" smtClean="0">
                <a:solidFill>
                  <a:schemeClr val="bg1"/>
                </a:solidFill>
                <a:latin typeface="Andalus" pitchFamily="18" charset="-78"/>
                <a:cs typeface="Andalus" pitchFamily="18" charset="-78"/>
              </a:rPr>
              <a:t>neurodynamics</a:t>
            </a:r>
            <a:r>
              <a:rPr lang="ru-RU" sz="3200" dirty="0" smtClean="0">
                <a:solidFill>
                  <a:schemeClr val="bg1"/>
                </a:solidFill>
                <a:latin typeface="Andalus" pitchFamily="18" charset="-78"/>
                <a:cs typeface="Andalus" pitchFamily="18" charset="-78"/>
              </a:rPr>
              <a:t/>
            </a:r>
            <a:br>
              <a:rPr lang="ru-RU" sz="3200" dirty="0" smtClean="0">
                <a:solidFill>
                  <a:schemeClr val="bg1"/>
                </a:solidFill>
                <a:latin typeface="Andalus" pitchFamily="18" charset="-78"/>
                <a:cs typeface="Andalus" pitchFamily="18" charset="-78"/>
              </a:rPr>
            </a:b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formation </a:t>
            </a:r>
            <a:r>
              <a:rPr lang="en-US" sz="3200" dirty="0" smtClean="0">
                <a:solidFill>
                  <a:schemeClr val="bg1"/>
                </a:solidFill>
                <a:latin typeface="Andalus" pitchFamily="18" charset="-78"/>
                <a:cs typeface="Andalus" pitchFamily="18" charset="-78"/>
              </a:rPr>
              <a:t>of an isolated "ill nucleus" </a:t>
            </a:r>
            <a:r>
              <a:rPr lang="en-US" sz="3200" dirty="0" smtClean="0">
                <a:solidFill>
                  <a:schemeClr val="bg1"/>
                </a:solidFill>
                <a:latin typeface="Andalus" pitchFamily="18" charset="-78"/>
                <a:cs typeface="Andalus" pitchFamily="18" charset="-78"/>
              </a:rPr>
              <a:t>in</a:t>
            </a: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certain</a:t>
            </a: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department </a:t>
            </a:r>
            <a:r>
              <a:rPr lang="en-US" sz="3200" dirty="0" smtClean="0">
                <a:solidFill>
                  <a:schemeClr val="bg1"/>
                </a:solidFill>
                <a:latin typeface="Andalus" pitchFamily="18" charset="-78"/>
                <a:cs typeface="Andalus" pitchFamily="18" charset="-78"/>
              </a:rPr>
              <a:t>of motion </a:t>
            </a:r>
            <a:r>
              <a:rPr lang="en-US" sz="3200" dirty="0" smtClean="0">
                <a:solidFill>
                  <a:schemeClr val="bg1"/>
                </a:solidFill>
                <a:latin typeface="Andalus" pitchFamily="18" charset="-78"/>
                <a:cs typeface="Andalus" pitchFamily="18" charset="-78"/>
              </a:rPr>
              <a:t>analyzer</a:t>
            </a:r>
            <a:r>
              <a:rPr lang="ru-RU" sz="3200" dirty="0" smtClean="0">
                <a:solidFill>
                  <a:schemeClr val="bg1"/>
                </a:solidFill>
                <a:latin typeface="Andalus" pitchFamily="18" charset="-78"/>
                <a:cs typeface="Andalus" pitchFamily="18" charset="-78"/>
              </a:rPr>
              <a:t/>
            </a:r>
            <a:br>
              <a:rPr lang="ru-RU" sz="3200" dirty="0" smtClean="0">
                <a:solidFill>
                  <a:schemeClr val="bg1"/>
                </a:solidFill>
                <a:latin typeface="Andalus" pitchFamily="18" charset="-78"/>
                <a:cs typeface="Andalus" pitchFamily="18" charset="-78"/>
              </a:rPr>
            </a:b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lesion </a:t>
            </a:r>
            <a:r>
              <a:rPr lang="en-US" sz="3200" dirty="0" smtClean="0">
                <a:solidFill>
                  <a:schemeClr val="bg1"/>
                </a:solidFill>
                <a:latin typeface="Andalus" pitchFamily="18" charset="-78"/>
                <a:cs typeface="Andalus" pitchFamily="18" charset="-78"/>
              </a:rPr>
              <a:t>of complex motion </a:t>
            </a:r>
            <a:r>
              <a:rPr lang="en-US" sz="3200" dirty="0" smtClean="0">
                <a:solidFill>
                  <a:schemeClr val="bg1"/>
                </a:solidFill>
                <a:latin typeface="Andalus" pitchFamily="18" charset="-78"/>
                <a:cs typeface="Andalus" pitchFamily="18" charset="-78"/>
              </a:rPr>
              <a:t>stereotype</a:t>
            </a:r>
            <a:r>
              <a:rPr lang="ru-RU" sz="3200" dirty="0" smtClean="0">
                <a:solidFill>
                  <a:schemeClr val="bg1"/>
                </a:solidFill>
                <a:latin typeface="Andalus" pitchFamily="18" charset="-78"/>
                <a:cs typeface="Andalus" pitchFamily="18" charset="-78"/>
              </a:rPr>
              <a:t/>
            </a:r>
            <a:br>
              <a:rPr lang="ru-RU" sz="3200" dirty="0" smtClean="0">
                <a:solidFill>
                  <a:schemeClr val="bg1"/>
                </a:solidFill>
                <a:latin typeface="Andalus" pitchFamily="18" charset="-78"/>
                <a:cs typeface="Andalus" pitchFamily="18" charset="-78"/>
              </a:rPr>
            </a:br>
            <a:r>
              <a:rPr lang="ru-RU" sz="3200" dirty="0" smtClean="0">
                <a:solidFill>
                  <a:schemeClr val="bg1"/>
                </a:solidFill>
                <a:latin typeface="Andalus" pitchFamily="18" charset="-78"/>
                <a:cs typeface="Andalus" pitchFamily="18" charset="-78"/>
              </a:rPr>
              <a:t>- </a:t>
            </a:r>
            <a:r>
              <a:rPr lang="en-US" sz="3200" dirty="0" err="1" smtClean="0">
                <a:solidFill>
                  <a:schemeClr val="bg1"/>
                </a:solidFill>
                <a:latin typeface="Andalus" pitchFamily="18" charset="-78"/>
                <a:cs typeface="Andalus" pitchFamily="18" charset="-78"/>
              </a:rPr>
              <a:t>traumatisation</a:t>
            </a:r>
            <a:r>
              <a:rPr lang="en-US"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of peripheral receptors of a </a:t>
            </a:r>
            <a:r>
              <a:rPr lang="ru-RU" sz="3200" dirty="0" smtClean="0">
                <a:solidFill>
                  <a:schemeClr val="bg1"/>
                </a:solidFill>
                <a:latin typeface="Andalus" pitchFamily="18" charset="-78"/>
                <a:cs typeface="Andalus" pitchFamily="18" charset="-78"/>
              </a:rPr>
              <a:t>	</a:t>
            </a: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nervous pipe</a:t>
            </a:r>
            <a:r>
              <a:rPr lang="ru-RU" sz="3200" dirty="0" smtClean="0">
                <a:solidFill>
                  <a:schemeClr val="bg1"/>
                </a:solidFill>
                <a:latin typeface="Andalus" pitchFamily="18" charset="-78"/>
                <a:cs typeface="Andalus" pitchFamily="18" charset="-78"/>
              </a:rPr>
              <a:t/>
            </a:r>
            <a:br>
              <a:rPr lang="ru-RU" sz="3200" dirty="0" smtClean="0">
                <a:solidFill>
                  <a:schemeClr val="bg1"/>
                </a:solidFill>
                <a:latin typeface="Andalus" pitchFamily="18" charset="-78"/>
                <a:cs typeface="Andalus" pitchFamily="18" charset="-78"/>
              </a:rPr>
            </a:b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lesions </a:t>
            </a:r>
            <a:r>
              <a:rPr lang="en-US" sz="3200" dirty="0" smtClean="0">
                <a:solidFill>
                  <a:schemeClr val="bg1"/>
                </a:solidFill>
                <a:latin typeface="Andalus" pitchFamily="18" charset="-78"/>
                <a:cs typeface="Andalus" pitchFamily="18" charset="-78"/>
              </a:rPr>
              <a:t>of blood circulation and metabolism</a:t>
            </a:r>
            <a:r>
              <a:rPr lang="ru-RU" sz="3200" dirty="0" smtClean="0">
                <a:solidFill>
                  <a:schemeClr val="bg1"/>
                </a:solidFill>
                <a:latin typeface="Andalus" pitchFamily="18" charset="-78"/>
                <a:cs typeface="Andalus" pitchFamily="18" charset="-78"/>
              </a:rPr>
              <a:t/>
            </a:r>
            <a:br>
              <a:rPr lang="ru-RU" sz="3200" dirty="0" smtClean="0">
                <a:solidFill>
                  <a:schemeClr val="bg1"/>
                </a:solidFill>
                <a:latin typeface="Andalus" pitchFamily="18" charset="-78"/>
                <a:cs typeface="Andalus" pitchFamily="18" charset="-78"/>
              </a:rPr>
            </a:b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degenerative </a:t>
            </a:r>
            <a:r>
              <a:rPr lang="en-US" sz="3200" dirty="0" smtClean="0">
                <a:solidFill>
                  <a:schemeClr val="bg1"/>
                </a:solidFill>
                <a:latin typeface="Andalus" pitchFamily="18" charset="-78"/>
                <a:cs typeface="Andalus" pitchFamily="18" charset="-78"/>
              </a:rPr>
              <a:t>changes in peripheral </a:t>
            </a:r>
            <a:r>
              <a:rPr lang="en-US" sz="3200" dirty="0" smtClean="0">
                <a:solidFill>
                  <a:schemeClr val="bg1"/>
                </a:solidFill>
                <a:latin typeface="Andalus" pitchFamily="18" charset="-78"/>
                <a:cs typeface="Andalus" pitchFamily="18" charset="-78"/>
              </a:rPr>
              <a:t>nerves</a:t>
            </a:r>
            <a:r>
              <a:rPr lang="ru-RU" sz="3200" dirty="0" smtClean="0">
                <a:solidFill>
                  <a:schemeClr val="bg1"/>
                </a:solidFill>
                <a:latin typeface="Andalus" pitchFamily="18" charset="-78"/>
                <a:cs typeface="Andalus" pitchFamily="18" charset="-78"/>
              </a:rPr>
              <a:t/>
            </a:r>
            <a:br>
              <a:rPr lang="ru-RU" sz="3200" dirty="0" smtClean="0">
                <a:solidFill>
                  <a:schemeClr val="bg1"/>
                </a:solidFill>
                <a:latin typeface="Andalus" pitchFamily="18" charset="-78"/>
                <a:cs typeface="Andalus" pitchFamily="18" charset="-78"/>
              </a:rPr>
            </a:b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accumulation </a:t>
            </a:r>
            <a:r>
              <a:rPr lang="en-US" sz="3200" dirty="0" smtClean="0">
                <a:solidFill>
                  <a:schemeClr val="bg1"/>
                </a:solidFill>
                <a:latin typeface="Andalus" pitchFamily="18" charset="-78"/>
                <a:cs typeface="Andalus" pitchFamily="18" charset="-78"/>
              </a:rPr>
              <a:t>in muscles of </a:t>
            </a:r>
            <a:r>
              <a:rPr lang="en-US" sz="3200" dirty="0" err="1" smtClean="0">
                <a:solidFill>
                  <a:schemeClr val="bg1"/>
                </a:solidFill>
                <a:latin typeface="Andalus" pitchFamily="18" charset="-78"/>
                <a:cs typeface="Andalus" pitchFamily="18" charset="-78"/>
              </a:rPr>
              <a:t>underoxidized</a:t>
            </a:r>
            <a:r>
              <a:rPr lang="en-US" sz="3200" dirty="0" smtClean="0">
                <a:solidFill>
                  <a:schemeClr val="bg1"/>
                </a:solidFill>
                <a:latin typeface="Andalus" pitchFamily="18" charset="-78"/>
                <a:cs typeface="Andalus" pitchFamily="18" charset="-78"/>
              </a:rPr>
              <a:t> </a:t>
            </a:r>
            <a:r>
              <a:rPr lang="ru-RU"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products </a:t>
            </a:r>
            <a:r>
              <a:rPr lang="en-US" sz="3200" dirty="0" smtClean="0">
                <a:solidFill>
                  <a:schemeClr val="bg1"/>
                </a:solidFill>
                <a:latin typeface="Andalus" pitchFamily="18" charset="-78"/>
                <a:cs typeface="Andalus" pitchFamily="18" charset="-78"/>
              </a:rPr>
              <a:t>of </a:t>
            </a:r>
            <a:r>
              <a:rPr lang="en-US" sz="3200" dirty="0" smtClean="0">
                <a:solidFill>
                  <a:schemeClr val="bg1"/>
                </a:solidFill>
                <a:latin typeface="Andalus" pitchFamily="18" charset="-78"/>
                <a:cs typeface="Andalus" pitchFamily="18" charset="-78"/>
              </a:rPr>
              <a:t>exchange</a:t>
            </a:r>
            <a:endParaRPr lang="ru-RU" sz="3200" dirty="0">
              <a:solidFill>
                <a:schemeClr val="bg1"/>
              </a:solidFill>
              <a:cs typeface="Andalus" pitchFamily="18" charset="-78"/>
            </a:endParaRPr>
          </a:p>
        </p:txBody>
      </p:sp>
      <p:sp>
        <p:nvSpPr>
          <p:cNvPr id="4" name="Прямоугольник 3"/>
          <p:cNvSpPr/>
          <p:nvPr/>
        </p:nvSpPr>
        <p:spPr>
          <a:xfrm>
            <a:off x="1547664" y="188640"/>
            <a:ext cx="6192688" cy="830997"/>
          </a:xfrm>
          <a:prstGeom prst="rect">
            <a:avLst/>
          </a:prstGeom>
        </p:spPr>
        <p:txBody>
          <a:bodyPr wrap="square">
            <a:spAutoFit/>
          </a:bodyPr>
          <a:lstStyle/>
          <a:p>
            <a:pPr algn="ctr"/>
            <a:r>
              <a:rPr lang="en-US" sz="4800" b="1" dirty="0" smtClean="0">
                <a:solidFill>
                  <a:schemeClr val="bg1"/>
                </a:solidFill>
                <a:latin typeface="Andalus" pitchFamily="18" charset="-78"/>
                <a:cs typeface="Andalus" pitchFamily="18" charset="-78"/>
              </a:rPr>
              <a:t>PATHOGENESIS</a:t>
            </a:r>
            <a:endParaRPr lang="ru-RU" sz="4800" dirty="0">
              <a:solidFill>
                <a:schemeClr val="bg1"/>
              </a:solidFill>
              <a:cs typeface="Andalus" pitchFamily="18" charset="-78"/>
            </a:endParaRPr>
          </a:p>
        </p:txBody>
      </p:sp>
      <p:sp>
        <p:nvSpPr>
          <p:cNvPr id="5" name="Прямоугольник 4"/>
          <p:cNvSpPr/>
          <p:nvPr/>
        </p:nvSpPr>
        <p:spPr>
          <a:xfrm>
            <a:off x="0" y="2852936"/>
            <a:ext cx="9144000" cy="646331"/>
          </a:xfrm>
          <a:prstGeom prst="rect">
            <a:avLst/>
          </a:prstGeom>
        </p:spPr>
        <p:txBody>
          <a:bodyPr wrap="square">
            <a:spAutoFit/>
          </a:bodyPr>
          <a:lstStyle/>
          <a:p>
            <a:pPr>
              <a:tabLst>
                <a:tab pos="88900" algn="l"/>
              </a:tabLst>
            </a:pPr>
            <a:r>
              <a:rPr lang="ru-RU" sz="3600" dirty="0" smtClean="0">
                <a:solidFill>
                  <a:schemeClr val="bg1"/>
                </a:solidFill>
                <a:latin typeface="Andalus" pitchFamily="18" charset="-78"/>
                <a:cs typeface="Andalus" pitchFamily="18" charset="-78"/>
              </a:rPr>
              <a:t>	</a:t>
            </a:r>
            <a:endParaRPr lang="ru-RU" sz="3600" dirty="0">
              <a:solidFill>
                <a:schemeClr val="bg1"/>
              </a:solidFill>
              <a:cs typeface="Andalus"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769441"/>
          </a:xfrm>
          <a:prstGeom prst="rect">
            <a:avLst/>
          </a:prstGeom>
        </p:spPr>
        <p:txBody>
          <a:bodyPr wrap="square">
            <a:spAutoFit/>
          </a:bodyPr>
          <a:lstStyle/>
          <a:p>
            <a:pPr algn="ctr"/>
            <a:r>
              <a:rPr lang="en-US" sz="4400" b="1" dirty="0" smtClean="0">
                <a:solidFill>
                  <a:schemeClr val="bg1"/>
                </a:solidFill>
                <a:latin typeface="Andalus" pitchFamily="18" charset="-78"/>
                <a:cs typeface="Andalus" pitchFamily="18" charset="-78"/>
              </a:rPr>
              <a:t>OCCUPATIONAL DYSKINESIA</a:t>
            </a:r>
            <a:endParaRPr lang="ru-RU" sz="4400" b="1" dirty="0">
              <a:solidFill>
                <a:schemeClr val="bg1"/>
              </a:solidFill>
              <a:cs typeface="Andalus" pitchFamily="18" charset="-78"/>
            </a:endParaRPr>
          </a:p>
        </p:txBody>
      </p:sp>
      <p:sp>
        <p:nvSpPr>
          <p:cNvPr id="5" name="Заголовок 4"/>
          <p:cNvSpPr>
            <a:spLocks noGrp="1"/>
          </p:cNvSpPr>
          <p:nvPr>
            <p:ph type="ctrTitle"/>
          </p:nvPr>
        </p:nvSpPr>
        <p:spPr>
          <a:xfrm>
            <a:off x="0" y="1268760"/>
            <a:ext cx="9144000" cy="1899642"/>
          </a:xfrm>
        </p:spPr>
        <p:txBody>
          <a:bodyPr>
            <a:normAutofit fontScale="90000"/>
          </a:bodyPr>
          <a:lstStyle/>
          <a:p>
            <a:pPr marL="742950" indent="-742950"/>
            <a:r>
              <a:rPr lang="ru-RU" b="1" u="sng" dirty="0" smtClean="0">
                <a:solidFill>
                  <a:schemeClr val="bg1"/>
                </a:solidFill>
                <a:latin typeface="Andalus" pitchFamily="18" charset="-78"/>
                <a:cs typeface="Andalus" pitchFamily="18" charset="-78"/>
              </a:rPr>
              <a:t>С</a:t>
            </a:r>
            <a:r>
              <a:rPr lang="en-US" b="1" u="sng" dirty="0" err="1" smtClean="0">
                <a:solidFill>
                  <a:schemeClr val="bg1"/>
                </a:solidFill>
                <a:latin typeface="Andalus" pitchFamily="18" charset="-78"/>
                <a:cs typeface="Andalus" pitchFamily="18" charset="-78"/>
              </a:rPr>
              <a:t>linical</a:t>
            </a:r>
            <a:r>
              <a:rPr lang="en-US" b="1" u="sng" dirty="0" smtClean="0">
                <a:solidFill>
                  <a:schemeClr val="bg1"/>
                </a:solidFill>
                <a:latin typeface="Andalus" pitchFamily="18" charset="-78"/>
                <a:cs typeface="Andalus" pitchFamily="18" charset="-78"/>
              </a:rPr>
              <a:t> forms:</a:t>
            </a:r>
            <a:r>
              <a:rPr lang="ru-RU" dirty="0" smtClean="0">
                <a:solidFill>
                  <a:schemeClr val="bg1"/>
                </a:solidFill>
                <a:latin typeface="Andalus" pitchFamily="18" charset="-78"/>
                <a:cs typeface="Andalus" pitchFamily="18" charset="-78"/>
              </a:rPr>
              <a:t/>
            </a:r>
            <a:br>
              <a:rPr lang="ru-RU" dirty="0" smtClean="0">
                <a:solidFill>
                  <a:schemeClr val="bg1"/>
                </a:solidFill>
                <a:latin typeface="Andalus" pitchFamily="18" charset="-78"/>
                <a:cs typeface="Andalus" pitchFamily="18" charset="-78"/>
              </a:rPr>
            </a:br>
            <a:r>
              <a:rPr lang="en-US" dirty="0" smtClean="0">
                <a:solidFill>
                  <a:schemeClr val="bg1"/>
                </a:solidFill>
                <a:latin typeface="Andalus" pitchFamily="18" charset="-78"/>
                <a:cs typeface="Andalus" pitchFamily="18" charset="-78"/>
              </a:rPr>
              <a:t> convulsive, paretic, </a:t>
            </a:r>
            <a:r>
              <a:rPr lang="en-US" dirty="0" err="1" smtClean="0">
                <a:solidFill>
                  <a:schemeClr val="bg1"/>
                </a:solidFill>
                <a:latin typeface="Andalus" pitchFamily="18" charset="-78"/>
                <a:cs typeface="Andalus" pitchFamily="18" charset="-78"/>
              </a:rPr>
              <a:t>atactic</a:t>
            </a:r>
            <a:r>
              <a:rPr lang="en-US" dirty="0" smtClean="0">
                <a:solidFill>
                  <a:schemeClr val="bg1"/>
                </a:solidFill>
                <a:latin typeface="Andalus" pitchFamily="18" charset="-78"/>
                <a:cs typeface="Andalus" pitchFamily="18" charset="-78"/>
              </a:rPr>
              <a:t>, shivering, neuralgic and mixed</a:t>
            </a:r>
            <a:endParaRPr lang="ru-RU" dirty="0">
              <a:solidFill>
                <a:schemeClr val="bg1"/>
              </a:solidFill>
              <a:cs typeface="Andalus" pitchFamily="18" charset="-78"/>
            </a:endParaRPr>
          </a:p>
        </p:txBody>
      </p:sp>
      <p:sp>
        <p:nvSpPr>
          <p:cNvPr id="6" name="Прямоугольник 5"/>
          <p:cNvSpPr/>
          <p:nvPr/>
        </p:nvSpPr>
        <p:spPr>
          <a:xfrm>
            <a:off x="0" y="3717032"/>
            <a:ext cx="9144000" cy="2369880"/>
          </a:xfrm>
          <a:prstGeom prst="rect">
            <a:avLst/>
          </a:prstGeom>
        </p:spPr>
        <p:txBody>
          <a:bodyPr wrap="square">
            <a:spAutoFit/>
          </a:bodyPr>
          <a:lstStyle/>
          <a:p>
            <a:pPr algn="ctr"/>
            <a:r>
              <a:rPr lang="en-US" sz="4000" b="1" u="sng" dirty="0" smtClean="0">
                <a:solidFill>
                  <a:schemeClr val="bg1"/>
                </a:solidFill>
                <a:latin typeface="Andalus" pitchFamily="18" charset="-78"/>
                <a:cs typeface="Andalus" pitchFamily="18" charset="-78"/>
              </a:rPr>
              <a:t>The differential diagnosis:</a:t>
            </a:r>
          </a:p>
          <a:p>
            <a:pPr algn="ctr"/>
            <a:r>
              <a:rPr lang="en-US" sz="3600" dirty="0" smtClean="0">
                <a:solidFill>
                  <a:schemeClr val="bg1"/>
                </a:solidFill>
                <a:latin typeface="Andalus" pitchFamily="18" charset="-78"/>
                <a:cs typeface="Andalus" pitchFamily="18" charset="-78"/>
              </a:rPr>
              <a:t>hysterical paresis of hand, organic diseases of central nervous system (</a:t>
            </a:r>
            <a:r>
              <a:rPr lang="en-US" sz="3600" dirty="0" err="1" smtClean="0">
                <a:solidFill>
                  <a:schemeClr val="bg1"/>
                </a:solidFill>
                <a:latin typeface="Andalus" pitchFamily="18" charset="-78"/>
                <a:cs typeface="Andalus" pitchFamily="18" charset="-78"/>
              </a:rPr>
              <a:t>extrapyramidal</a:t>
            </a:r>
            <a:r>
              <a:rPr lang="en-US" sz="3600" dirty="0" smtClean="0">
                <a:solidFill>
                  <a:schemeClr val="bg1"/>
                </a:solidFill>
                <a:latin typeface="Andalus" pitchFamily="18" charset="-78"/>
                <a:cs typeface="Andalus" pitchFamily="18" charset="-78"/>
              </a:rPr>
              <a:t> and </a:t>
            </a:r>
            <a:r>
              <a:rPr lang="en-US" sz="3600" dirty="0" err="1" smtClean="0">
                <a:solidFill>
                  <a:schemeClr val="bg1"/>
                </a:solidFill>
                <a:latin typeface="Andalus" pitchFamily="18" charset="-78"/>
                <a:cs typeface="Andalus" pitchFamily="18" charset="-78"/>
              </a:rPr>
              <a:t>cerebellar</a:t>
            </a:r>
            <a:r>
              <a:rPr lang="en-US" sz="3600" dirty="0" smtClean="0">
                <a:solidFill>
                  <a:schemeClr val="bg1"/>
                </a:solidFill>
                <a:latin typeface="Andalus" pitchFamily="18" charset="-78"/>
                <a:cs typeface="Andalus" pitchFamily="18" charset="-78"/>
              </a:rPr>
              <a:t> lesions)</a:t>
            </a:r>
            <a:endParaRPr lang="ru-RU" sz="3600" dirty="0">
              <a:solidFill>
                <a:schemeClr val="bg1"/>
              </a:solidFill>
              <a:cs typeface="Andalus"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1323439"/>
          </a:xfrm>
          <a:prstGeom prst="rect">
            <a:avLst/>
          </a:prstGeom>
        </p:spPr>
        <p:txBody>
          <a:bodyPr wrap="square">
            <a:spAutoFit/>
          </a:bodyPr>
          <a:lstStyle/>
          <a:p>
            <a:pPr algn="ctr"/>
            <a:r>
              <a:rPr lang="en-US" sz="4000" dirty="0" smtClean="0">
                <a:solidFill>
                  <a:schemeClr val="bg1"/>
                </a:solidFill>
                <a:latin typeface="Andalus" pitchFamily="18" charset="-78"/>
                <a:cs typeface="Andalus" pitchFamily="18" charset="-78"/>
              </a:rPr>
              <a:t>DISEASES OF PERIPHERAL NERVOUS SYSTEM</a:t>
            </a:r>
            <a:endParaRPr lang="ru-RU" sz="4000" dirty="0">
              <a:solidFill>
                <a:schemeClr val="bg1"/>
              </a:solidFill>
              <a:cs typeface="Andalus" pitchFamily="18" charset="-78"/>
            </a:endParaRPr>
          </a:p>
        </p:txBody>
      </p:sp>
      <p:sp>
        <p:nvSpPr>
          <p:cNvPr id="7" name="Заголовок 6"/>
          <p:cNvSpPr>
            <a:spLocks noGrp="1"/>
          </p:cNvSpPr>
          <p:nvPr>
            <p:ph type="ctrTitle"/>
          </p:nvPr>
        </p:nvSpPr>
        <p:spPr>
          <a:xfrm>
            <a:off x="251520" y="1844824"/>
            <a:ext cx="8640960" cy="1656183"/>
          </a:xfrm>
        </p:spPr>
        <p:txBody>
          <a:bodyPr>
            <a:noAutofit/>
          </a:bodyPr>
          <a:lstStyle/>
          <a:p>
            <a:pPr indent="354013" algn="just" defTabSz="442913"/>
            <a:r>
              <a:rPr lang="en-US" sz="3200" b="1" u="sng" dirty="0" smtClean="0">
                <a:solidFill>
                  <a:schemeClr val="bg1"/>
                </a:solidFill>
                <a:latin typeface="Andalus" pitchFamily="18" charset="-78"/>
                <a:cs typeface="Andalus" pitchFamily="18" charset="-78"/>
              </a:rPr>
              <a:t>	Neuropathy of an </a:t>
            </a:r>
            <a:r>
              <a:rPr lang="en-US" sz="3200" b="1" u="sng" dirty="0" err="1" smtClean="0">
                <a:solidFill>
                  <a:schemeClr val="bg1"/>
                </a:solidFill>
                <a:latin typeface="Andalus" pitchFamily="18" charset="-78"/>
                <a:cs typeface="Andalus" pitchFamily="18" charset="-78"/>
              </a:rPr>
              <a:t>ulnar</a:t>
            </a:r>
            <a:r>
              <a:rPr lang="en-US" sz="3200" b="1" u="sng" dirty="0" smtClean="0">
                <a:solidFill>
                  <a:schemeClr val="bg1"/>
                </a:solidFill>
                <a:latin typeface="Andalus" pitchFamily="18" charset="-78"/>
                <a:cs typeface="Andalus" pitchFamily="18" charset="-78"/>
              </a:rPr>
              <a:t> nerve</a:t>
            </a:r>
            <a:r>
              <a:rPr lang="en-US" sz="3200" dirty="0" smtClean="0">
                <a:solidFill>
                  <a:schemeClr val="bg1"/>
                </a:solidFill>
                <a:latin typeface="Andalus" pitchFamily="18" charset="-78"/>
                <a:cs typeface="Andalus" pitchFamily="18" charset="-78"/>
              </a:rPr>
              <a:t> </a:t>
            </a:r>
            <a:r>
              <a:rPr lang="en-US" sz="2400" dirty="0" smtClean="0">
                <a:solidFill>
                  <a:schemeClr val="bg1"/>
                </a:solidFill>
                <a:latin typeface="Andalus" pitchFamily="18" charset="-78"/>
                <a:cs typeface="Andalus" pitchFamily="18" charset="-78"/>
              </a:rPr>
              <a:t>– pain and </a:t>
            </a:r>
            <a:r>
              <a:rPr lang="en-US" sz="2400" dirty="0" err="1" smtClean="0">
                <a:solidFill>
                  <a:schemeClr val="bg1"/>
                </a:solidFill>
                <a:latin typeface="Andalus" pitchFamily="18" charset="-78"/>
                <a:cs typeface="Andalus" pitchFamily="18" charset="-78"/>
              </a:rPr>
              <a:t>paresthesia</a:t>
            </a:r>
            <a:r>
              <a:rPr lang="en-US" sz="2400" dirty="0" smtClean="0">
                <a:solidFill>
                  <a:schemeClr val="bg1"/>
                </a:solidFill>
                <a:latin typeface="Andalus" pitchFamily="18" charset="-78"/>
                <a:cs typeface="Andalus" pitchFamily="18" charset="-78"/>
              </a:rPr>
              <a:t>, strength and endurance of hand muscles are reduced, </a:t>
            </a:r>
            <a:r>
              <a:rPr lang="en-US" sz="2400" dirty="0" err="1" smtClean="0">
                <a:solidFill>
                  <a:schemeClr val="bg1"/>
                </a:solidFill>
                <a:latin typeface="Andalus" pitchFamily="18" charset="-78"/>
                <a:cs typeface="Andalus" pitchFamily="18" charset="-78"/>
              </a:rPr>
              <a:t>hypesthesia</a:t>
            </a:r>
            <a:r>
              <a:rPr lang="en-US" sz="2400" dirty="0" smtClean="0">
                <a:solidFill>
                  <a:schemeClr val="bg1"/>
                </a:solidFill>
                <a:latin typeface="Andalus" pitchFamily="18" charset="-78"/>
                <a:cs typeface="Andalus" pitchFamily="18" charset="-78"/>
              </a:rPr>
              <a:t>, hypotrophy, cannot bring the fifth finger together with the fourth one</a:t>
            </a:r>
            <a:r>
              <a:rPr lang="ru-RU" sz="2400" dirty="0" smtClean="0">
                <a:solidFill>
                  <a:schemeClr val="bg1"/>
                </a:solidFill>
                <a:cs typeface="Andalus" pitchFamily="18" charset="-78"/>
              </a:rPr>
              <a:t/>
            </a:r>
            <a:br>
              <a:rPr lang="ru-RU" sz="2400" dirty="0" smtClean="0">
                <a:solidFill>
                  <a:schemeClr val="bg1"/>
                </a:solidFill>
                <a:cs typeface="Andalus" pitchFamily="18" charset="-78"/>
              </a:rPr>
            </a:br>
            <a:endParaRPr lang="ru-RU" sz="2400" dirty="0">
              <a:solidFill>
                <a:schemeClr val="bg1"/>
              </a:solidFill>
              <a:cs typeface="Andalus" pitchFamily="18" charset="-78"/>
            </a:endParaRPr>
          </a:p>
        </p:txBody>
      </p:sp>
      <p:sp>
        <p:nvSpPr>
          <p:cNvPr id="19457" name="Rectangle 1"/>
          <p:cNvSpPr>
            <a:spLocks noChangeArrowheads="1"/>
          </p:cNvSpPr>
          <p:nvPr/>
        </p:nvSpPr>
        <p:spPr bwMode="auto">
          <a:xfrm>
            <a:off x="179512" y="3789040"/>
            <a:ext cx="8712968"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545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bg1"/>
                </a:solidFill>
                <a:effectLst/>
                <a:latin typeface="Andalus" pitchFamily="18" charset="-78"/>
                <a:ea typeface="Arial Narrow" pitchFamily="34" charset="0"/>
                <a:cs typeface="Andalus" pitchFamily="18" charset="-78"/>
              </a:rPr>
              <a:t>Lesion of the middle nerve</a:t>
            </a:r>
            <a:r>
              <a:rPr kumimoji="0" lang="en-US" sz="32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early occurs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paresthesia</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and pain in the second-third or in all fingers, in hand and forearm,</a:t>
            </a:r>
            <a:r>
              <a:rPr kumimoji="0" lang="en-US" sz="2400" b="0" i="0" u="none" strike="noStrike" cap="none" normalizeH="0" dirty="0" smtClean="0">
                <a:ln>
                  <a:noFill/>
                </a:ln>
                <a:solidFill>
                  <a:schemeClr val="bg1"/>
                </a:solidFill>
                <a:effectLst/>
                <a:latin typeface="Andalus" pitchFamily="18" charset="-78"/>
                <a:ea typeface="AngsanaUPC" pitchFamily="18" charset="-34"/>
                <a:cs typeface="Andalus" pitchFamily="18" charset="-78"/>
              </a:rPr>
              <a:t> h</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ands are cyanotic, wet,</a:t>
            </a:r>
            <a:r>
              <a:rPr kumimoji="0" lang="en-US" sz="2400" b="0" i="0" u="none" strike="noStrike" cap="none" normalizeH="0" dirty="0" smtClean="0">
                <a:ln>
                  <a:noFill/>
                </a:ln>
                <a:solidFill>
                  <a:schemeClr val="bg1"/>
                </a:solidFill>
                <a:effectLst/>
                <a:latin typeface="Andalus" pitchFamily="18" charset="-78"/>
                <a:ea typeface="AngsanaUPC" pitchFamily="18" charset="-34"/>
                <a:cs typeface="Andalus" pitchFamily="18" charset="-78"/>
              </a:rPr>
              <a:t> h</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ypostasis of fingers,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hyposthesia</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on palms, in particular on the first-third fingers and on back side of distal and middle phalanxes of the second-fourth fingers, atrophy of muscles of the first finger's, strength of hand's compression is reduced</a:t>
            </a:r>
            <a:endParaRPr kumimoji="0" lang="ru-RU" sz="2400" b="0" i="0" u="none" strike="noStrike" cap="none" normalizeH="0" baseline="0" dirty="0" smtClean="0">
              <a:ln>
                <a:noFill/>
              </a:ln>
              <a:solidFill>
                <a:schemeClr val="bg1"/>
              </a:solidFill>
              <a:effectLst/>
              <a:latin typeface="Arial" pitchFamily="34" charset="0"/>
              <a:cs typeface="Andalus" pitchFamily="18"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1323439"/>
          </a:xfrm>
          <a:prstGeom prst="rect">
            <a:avLst/>
          </a:prstGeom>
        </p:spPr>
        <p:txBody>
          <a:bodyPr wrap="square">
            <a:spAutoFit/>
          </a:bodyPr>
          <a:lstStyle/>
          <a:p>
            <a:pPr algn="ctr"/>
            <a:r>
              <a:rPr lang="en-US" sz="4000" dirty="0" smtClean="0">
                <a:solidFill>
                  <a:schemeClr val="bg1"/>
                </a:solidFill>
                <a:latin typeface="Andalus" pitchFamily="18" charset="-78"/>
                <a:cs typeface="Andalus" pitchFamily="18" charset="-78"/>
              </a:rPr>
              <a:t>DISEASES OF PERIPHERAL NERVOUS SYSTEM</a:t>
            </a:r>
            <a:endParaRPr lang="ru-RU" sz="4000" dirty="0">
              <a:solidFill>
                <a:schemeClr val="bg1"/>
              </a:solidFill>
              <a:cs typeface="Andalus" pitchFamily="18" charset="-78"/>
            </a:endParaRPr>
          </a:p>
        </p:txBody>
      </p:sp>
      <p:sp>
        <p:nvSpPr>
          <p:cNvPr id="5" name="Заголовок 4"/>
          <p:cNvSpPr>
            <a:spLocks noGrp="1"/>
          </p:cNvSpPr>
          <p:nvPr>
            <p:ph type="ctrTitle"/>
          </p:nvPr>
        </p:nvSpPr>
        <p:spPr>
          <a:xfrm>
            <a:off x="251520" y="1988840"/>
            <a:ext cx="8640960" cy="1470025"/>
          </a:xfrm>
        </p:spPr>
        <p:txBody>
          <a:bodyPr>
            <a:noAutofit/>
          </a:bodyPr>
          <a:lstStyle/>
          <a:p>
            <a:pPr algn="just"/>
            <a:r>
              <a:rPr lang="en-US" sz="3200" b="1" u="sng" dirty="0" smtClean="0">
                <a:solidFill>
                  <a:schemeClr val="bg1"/>
                </a:solidFill>
                <a:latin typeface="Andalus" pitchFamily="18" charset="-78"/>
                <a:cs typeface="Andalus" pitchFamily="18" charset="-78"/>
              </a:rPr>
              <a:t>Vegetative-sensory </a:t>
            </a:r>
            <a:r>
              <a:rPr lang="en-US" sz="3200" b="1" u="sng" dirty="0" err="1" smtClean="0">
                <a:solidFill>
                  <a:schemeClr val="bg1"/>
                </a:solidFill>
                <a:latin typeface="Andalus" pitchFamily="18" charset="-78"/>
                <a:cs typeface="Andalus" pitchFamily="18" charset="-78"/>
              </a:rPr>
              <a:t>polyneuropathy</a:t>
            </a:r>
            <a:r>
              <a:rPr lang="en-US" sz="2400" b="1" dirty="0" smtClean="0">
                <a:solidFill>
                  <a:schemeClr val="bg1"/>
                </a:solidFill>
                <a:latin typeface="Andalus" pitchFamily="18" charset="-78"/>
                <a:cs typeface="Andalus" pitchFamily="18" charset="-78"/>
              </a:rPr>
              <a:t> – </a:t>
            </a:r>
            <a:r>
              <a:rPr lang="en-US" sz="2400" dirty="0" smtClean="0">
                <a:solidFill>
                  <a:schemeClr val="bg1"/>
                </a:solidFill>
                <a:latin typeface="Andalus" pitchFamily="18" charset="-78"/>
                <a:cs typeface="Andalus" pitchFamily="18" charset="-78"/>
              </a:rPr>
              <a:t>ache in bones and forearms, </a:t>
            </a:r>
            <a:r>
              <a:rPr lang="en-US" sz="2400" dirty="0" err="1" smtClean="0">
                <a:solidFill>
                  <a:schemeClr val="bg1"/>
                </a:solidFill>
                <a:latin typeface="Andalus" pitchFamily="18" charset="-78"/>
                <a:cs typeface="Andalus" pitchFamily="18" charset="-78"/>
              </a:rPr>
              <a:t>paresthesia</a:t>
            </a:r>
            <a:r>
              <a:rPr lang="en-US" sz="2400" dirty="0" smtClean="0">
                <a:solidFill>
                  <a:schemeClr val="bg1"/>
                </a:solidFill>
                <a:latin typeface="Andalus" pitchFamily="18" charset="-78"/>
                <a:cs typeface="Andalus" pitchFamily="18" charset="-78"/>
              </a:rPr>
              <a:t> in them, </a:t>
            </a:r>
            <a:r>
              <a:rPr lang="en-US" sz="2400" dirty="0" err="1" smtClean="0">
                <a:solidFill>
                  <a:schemeClr val="bg1"/>
                </a:solidFill>
                <a:latin typeface="Andalus" pitchFamily="18" charset="-78"/>
                <a:cs typeface="Andalus" pitchFamily="18" charset="-78"/>
              </a:rPr>
              <a:t>hyperhidrosis</a:t>
            </a:r>
            <a:r>
              <a:rPr lang="en-US" sz="2400" dirty="0" smtClean="0">
                <a:solidFill>
                  <a:schemeClr val="bg1"/>
                </a:solidFill>
                <a:latin typeface="Andalus" pitchFamily="18" charset="-78"/>
                <a:cs typeface="Andalus" pitchFamily="18" charset="-78"/>
              </a:rPr>
              <a:t>, puffiness of distal phalanxes, change of skin coloration and hands temperature, </a:t>
            </a:r>
            <a:r>
              <a:rPr lang="en-US" sz="2400" dirty="0" err="1" smtClean="0">
                <a:solidFill>
                  <a:schemeClr val="bg1"/>
                </a:solidFill>
                <a:latin typeface="Andalus" pitchFamily="18" charset="-78"/>
                <a:cs typeface="Andalus" pitchFamily="18" charset="-78"/>
              </a:rPr>
              <a:t>trophic</a:t>
            </a:r>
            <a:r>
              <a:rPr lang="en-US" sz="2400" dirty="0" smtClean="0">
                <a:solidFill>
                  <a:schemeClr val="bg1"/>
                </a:solidFill>
                <a:latin typeface="Andalus" pitchFamily="18" charset="-78"/>
                <a:cs typeface="Andalus" pitchFamily="18" charset="-78"/>
              </a:rPr>
              <a:t> lesions (hyperkeratosis of palms, change of form and frailness of nails, deformation of </a:t>
            </a:r>
            <a:r>
              <a:rPr lang="en-US" sz="2400" dirty="0" err="1" smtClean="0">
                <a:solidFill>
                  <a:schemeClr val="bg1"/>
                </a:solidFill>
                <a:latin typeface="Andalus" pitchFamily="18" charset="-78"/>
                <a:cs typeface="Andalus" pitchFamily="18" charset="-78"/>
              </a:rPr>
              <a:t>interphalanx</a:t>
            </a:r>
            <a:r>
              <a:rPr lang="en-US" sz="2400" dirty="0" smtClean="0">
                <a:solidFill>
                  <a:schemeClr val="bg1"/>
                </a:solidFill>
                <a:latin typeface="Andalus" pitchFamily="18" charset="-78"/>
                <a:cs typeface="Andalus" pitchFamily="18" charset="-78"/>
              </a:rPr>
              <a:t> joints), hypotrophy of separate muscle groups of the upper extremities</a:t>
            </a:r>
            <a:endParaRPr lang="ru-RU" sz="2400" dirty="0">
              <a:solidFill>
                <a:schemeClr val="bg1"/>
              </a:solidFill>
              <a:cs typeface="Andalus" pitchFamily="18" charset="-78"/>
            </a:endParaRPr>
          </a:p>
        </p:txBody>
      </p:sp>
      <p:sp>
        <p:nvSpPr>
          <p:cNvPr id="20481" name="Rectangle 1"/>
          <p:cNvSpPr>
            <a:spLocks noChangeArrowheads="1"/>
          </p:cNvSpPr>
          <p:nvPr/>
        </p:nvSpPr>
        <p:spPr bwMode="auto">
          <a:xfrm>
            <a:off x="251520" y="4087525"/>
            <a:ext cx="8640959"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err="1" smtClean="0">
                <a:ln>
                  <a:noFill/>
                </a:ln>
                <a:solidFill>
                  <a:schemeClr val="bg1"/>
                </a:solidFill>
                <a:effectLst/>
                <a:latin typeface="Andalus" pitchFamily="18" charset="-78"/>
                <a:ea typeface="Arial Narrow" pitchFamily="34" charset="0"/>
                <a:cs typeface="Andalus" pitchFamily="18" charset="-78"/>
              </a:rPr>
              <a:t>Lumbosacral</a:t>
            </a:r>
            <a:r>
              <a:rPr kumimoji="0" lang="en-US" sz="3200" b="1" i="0" u="sng" strike="noStrike" cap="none" normalizeH="0" baseline="0" dirty="0" smtClean="0">
                <a:ln>
                  <a:noFill/>
                </a:ln>
                <a:solidFill>
                  <a:schemeClr val="bg1"/>
                </a:solidFill>
                <a:effectLst/>
                <a:latin typeface="Andalus" pitchFamily="18" charset="-78"/>
                <a:ea typeface="Arial Narrow" pitchFamily="34" charset="0"/>
                <a:cs typeface="Andalus" pitchFamily="18" charset="-78"/>
              </a:rPr>
              <a:t> </a:t>
            </a:r>
            <a:r>
              <a:rPr kumimoji="0" lang="en-US" sz="3200" b="1" i="0" u="sng" strike="noStrike" cap="none" normalizeH="0" baseline="0" dirty="0" err="1" smtClean="0">
                <a:ln>
                  <a:noFill/>
                </a:ln>
                <a:solidFill>
                  <a:schemeClr val="bg1"/>
                </a:solidFill>
                <a:effectLst/>
                <a:latin typeface="Andalus" pitchFamily="18" charset="-78"/>
                <a:ea typeface="Arial Narrow" pitchFamily="34" charset="0"/>
                <a:cs typeface="Andalus" pitchFamily="18" charset="-78"/>
              </a:rPr>
              <a:t>radiculopathy</a:t>
            </a:r>
            <a:r>
              <a:rPr lang="en-US" sz="2400" dirty="0" smtClean="0">
                <a:solidFill>
                  <a:schemeClr val="bg1"/>
                </a:solidFill>
                <a:latin typeface="Arial" pitchFamily="34" charset="0"/>
                <a:cs typeface="Andalus" pitchFamily="18" charset="-78"/>
              </a:rPr>
              <a:t> – </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pain in transversal-sacral region, hypotrophy of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gastrocnemius</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muscle, decreasing of reflex of Achilles' tendon, k</a:t>
            </a:r>
            <a:r>
              <a:rPr kumimoji="0" lang="ru-RU" sz="2400" b="0" i="0" u="none" strike="noStrike" cap="none" normalizeH="0" baseline="0" dirty="0" err="1" smtClean="0">
                <a:ln>
                  <a:noFill/>
                </a:ln>
                <a:solidFill>
                  <a:schemeClr val="bg1"/>
                </a:solidFill>
                <a:effectLst/>
                <a:latin typeface="Times New Roman" pitchFamily="18" charset="0"/>
                <a:ea typeface="AngsanaUPC" pitchFamily="18" charset="-34"/>
                <a:cs typeface="Andalus" pitchFamily="18" charset="-78"/>
              </a:rPr>
              <a:t>nee</a:t>
            </a:r>
            <a:r>
              <a:rPr kumimoji="0" lang="ru-RU" sz="2400" b="0" i="0" u="none" strike="noStrike" cap="none" normalizeH="0" baseline="0" dirty="0" smtClean="0">
                <a:ln>
                  <a:noFill/>
                </a:ln>
                <a:solidFill>
                  <a:schemeClr val="bg1"/>
                </a:solidFill>
                <a:effectLst/>
                <a:latin typeface="Times New Roman" pitchFamily="18" charset="0"/>
                <a:ea typeface="AngsanaUPC" pitchFamily="18" charset="-34"/>
                <a:cs typeface="Andalus" pitchFamily="18" charset="-78"/>
              </a:rPr>
              <a:t> </a:t>
            </a:r>
            <a:r>
              <a:rPr kumimoji="0" lang="ru-RU" sz="2400" b="0" i="0" u="none" strike="noStrike" cap="none" normalizeH="0" baseline="0" dirty="0" err="1" smtClean="0">
                <a:ln>
                  <a:noFill/>
                </a:ln>
                <a:solidFill>
                  <a:schemeClr val="bg1"/>
                </a:solidFill>
                <a:effectLst/>
                <a:latin typeface="Times New Roman" pitchFamily="18" charset="0"/>
                <a:ea typeface="AngsanaUPC" pitchFamily="18" charset="-34"/>
                <a:cs typeface="Andalus" pitchFamily="18" charset="-78"/>
              </a:rPr>
              <a:t>reflex</a:t>
            </a:r>
            <a:r>
              <a:rPr kumimoji="0" lang="ru-RU" sz="2400" b="0" i="0" u="none" strike="noStrike" cap="none" normalizeH="0" baseline="0" dirty="0" smtClean="0">
                <a:ln>
                  <a:noFill/>
                </a:ln>
                <a:solidFill>
                  <a:schemeClr val="bg1"/>
                </a:solidFill>
                <a:effectLst/>
                <a:latin typeface="Times New Roman" pitchFamily="18" charset="0"/>
                <a:ea typeface="AngsanaUPC" pitchFamily="18" charset="-34"/>
                <a:cs typeface="Andalus" pitchFamily="18" charset="-78"/>
              </a:rPr>
              <a:t> </a:t>
            </a:r>
            <a:r>
              <a:rPr kumimoji="0" lang="ru-RU" sz="2400" b="0" i="0" u="none" strike="noStrike" cap="none" normalizeH="0" baseline="0" dirty="0" err="1" smtClean="0">
                <a:ln>
                  <a:noFill/>
                </a:ln>
                <a:solidFill>
                  <a:schemeClr val="bg1"/>
                </a:solidFill>
                <a:effectLst/>
                <a:latin typeface="Times New Roman" pitchFamily="18" charset="0"/>
                <a:ea typeface="AngsanaUPC" pitchFamily="18" charset="-34"/>
                <a:cs typeface="Andalus" pitchFamily="18" charset="-78"/>
              </a:rPr>
              <a:t>is</a:t>
            </a:r>
            <a:r>
              <a:rPr kumimoji="0" lang="ru-RU" sz="2400" b="0" i="0" u="none" strike="noStrike" cap="none" normalizeH="0" baseline="0" dirty="0" smtClean="0">
                <a:ln>
                  <a:noFill/>
                </a:ln>
                <a:solidFill>
                  <a:schemeClr val="bg1"/>
                </a:solidFill>
                <a:effectLst/>
                <a:latin typeface="Times New Roman" pitchFamily="18" charset="0"/>
                <a:ea typeface="AngsanaUPC" pitchFamily="18" charset="-34"/>
                <a:cs typeface="Andalus" pitchFamily="18" charset="-78"/>
              </a:rPr>
              <a:t> </a:t>
            </a:r>
            <a:r>
              <a:rPr kumimoji="0" lang="ru-RU" sz="2400" b="0" i="0" u="none" strike="noStrike" cap="none" normalizeH="0" baseline="0" dirty="0" err="1" smtClean="0">
                <a:ln>
                  <a:noFill/>
                </a:ln>
                <a:solidFill>
                  <a:schemeClr val="bg1"/>
                </a:solidFill>
                <a:effectLst/>
                <a:latin typeface="Times New Roman" pitchFamily="18" charset="0"/>
                <a:ea typeface="AngsanaUPC" pitchFamily="18" charset="-34"/>
                <a:cs typeface="Andalus" pitchFamily="18" charset="-78"/>
              </a:rPr>
              <a:t>reduced</a:t>
            </a:r>
            <a:endParaRPr kumimoji="0" lang="ru-RU" sz="2400" b="0" i="0" u="none" strike="noStrike" cap="none" normalizeH="0" baseline="0" dirty="0" smtClean="0">
              <a:ln>
                <a:noFill/>
              </a:ln>
              <a:solidFill>
                <a:schemeClr val="bg1"/>
              </a:solidFill>
              <a:effectLst/>
              <a:latin typeface="Arial" pitchFamily="34" charset="0"/>
              <a:cs typeface="Andalus"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707886"/>
          </a:xfrm>
          <a:prstGeom prst="rect">
            <a:avLst/>
          </a:prstGeom>
        </p:spPr>
        <p:txBody>
          <a:bodyPr wrap="square">
            <a:spAutoFit/>
          </a:bodyPr>
          <a:lstStyle/>
          <a:p>
            <a:pPr algn="ctr"/>
            <a:r>
              <a:rPr lang="en-US" sz="4000" dirty="0" smtClean="0">
                <a:solidFill>
                  <a:schemeClr val="bg1"/>
                </a:solidFill>
                <a:latin typeface="Andalus" pitchFamily="18" charset="-78"/>
                <a:cs typeface="Andalus" pitchFamily="18" charset="-78"/>
              </a:rPr>
              <a:t>DISEASES OF MUSCLES</a:t>
            </a:r>
            <a:endParaRPr lang="ru-RU" sz="4000" dirty="0">
              <a:solidFill>
                <a:schemeClr val="bg1"/>
              </a:solidFill>
              <a:cs typeface="Andalus" pitchFamily="18" charset="-78"/>
            </a:endParaRPr>
          </a:p>
        </p:txBody>
      </p:sp>
      <p:sp>
        <p:nvSpPr>
          <p:cNvPr id="21505" name="Rectangle 1"/>
          <p:cNvSpPr>
            <a:spLocks noChangeArrowheads="1"/>
          </p:cNvSpPr>
          <p:nvPr/>
        </p:nvSpPr>
        <p:spPr bwMode="auto">
          <a:xfrm>
            <a:off x="251520" y="1268760"/>
            <a:ext cx="864096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545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err="1" smtClean="0">
                <a:ln>
                  <a:noFill/>
                </a:ln>
                <a:solidFill>
                  <a:schemeClr val="bg1"/>
                </a:solidFill>
                <a:effectLst/>
                <a:latin typeface="Andalus" pitchFamily="18" charset="-78"/>
                <a:ea typeface="Arial Narrow" pitchFamily="34" charset="0"/>
                <a:cs typeface="Andalus" pitchFamily="18" charset="-78"/>
              </a:rPr>
              <a:t>Myalgia</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 ache, sensation of discomfort, gravity, and strain in the according muscles, speed of work is reduced, mechanical excitement of muscles and their bioelectric activity is increased. </a:t>
            </a:r>
            <a:endParaRPr kumimoji="0" lang="ru-RU" sz="2400" b="0" i="0" u="none" strike="noStrike" cap="none" normalizeH="0" baseline="0" dirty="0" smtClean="0">
              <a:ln>
                <a:noFill/>
              </a:ln>
              <a:solidFill>
                <a:schemeClr val="bg1"/>
              </a:solidFill>
              <a:effectLst/>
              <a:latin typeface="Arial" pitchFamily="34" charset="0"/>
              <a:cs typeface="Andalus" pitchFamily="18" charset="-78"/>
            </a:endParaRPr>
          </a:p>
        </p:txBody>
      </p:sp>
      <p:sp>
        <p:nvSpPr>
          <p:cNvPr id="21506" name="Rectangle 2"/>
          <p:cNvSpPr>
            <a:spLocks noChangeArrowheads="1"/>
          </p:cNvSpPr>
          <p:nvPr/>
        </p:nvSpPr>
        <p:spPr bwMode="auto">
          <a:xfrm>
            <a:off x="251520" y="3410707"/>
            <a:ext cx="8712968"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545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err="1" smtClean="0">
                <a:ln>
                  <a:noFill/>
                </a:ln>
                <a:solidFill>
                  <a:schemeClr val="bg1"/>
                </a:solidFill>
                <a:effectLst/>
                <a:latin typeface="Andalus" pitchFamily="18" charset="-78"/>
                <a:ea typeface="Arial Narrow" pitchFamily="34" charset="0"/>
                <a:cs typeface="Andalus" pitchFamily="18" charset="-78"/>
              </a:rPr>
              <a:t>Myositis</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 pain and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paresthesia</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in hands, speed of motions, productivity of work is reduced. The affected muscles become </a:t>
            </a:r>
            <a:r>
              <a:rPr kumimoji="0" lang="en-US" sz="2400" b="0" i="0" u="none" strike="noStrike" cap="none" normalizeH="0" baseline="0" dirty="0" err="1" smtClean="0">
                <a:ln>
                  <a:noFill/>
                </a:ln>
                <a:solidFill>
                  <a:schemeClr val="bg1"/>
                </a:solidFill>
                <a:effectLst/>
                <a:latin typeface="Andalus" pitchFamily="18" charset="-78"/>
                <a:ea typeface="AngsanaUPC" pitchFamily="18" charset="-34"/>
                <a:cs typeface="Andalus" pitchFamily="18" charset="-78"/>
              </a:rPr>
              <a:t>hardelastic</a:t>
            </a: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 flabby, and atrophic. Very painful dense knots from </a:t>
            </a:r>
            <a:b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br>
            <a:r>
              <a:rPr kumimoji="0" lang="en-US" sz="2400" b="0" i="0" u="none" strike="noStrike" cap="none" normalizeH="0" baseline="0" dirty="0" smtClean="0">
                <a:ln>
                  <a:noFill/>
                </a:ln>
                <a:solidFill>
                  <a:schemeClr val="bg1"/>
                </a:solidFill>
                <a:effectLst/>
                <a:latin typeface="Andalus" pitchFamily="18" charset="-78"/>
                <a:ea typeface="AngsanaUPC" pitchFamily="18" charset="-34"/>
                <a:cs typeface="Andalus" pitchFamily="18" charset="-78"/>
              </a:rPr>
              <a:t>3-4 mm up to 2-3 cm are palpated in thickness of a muscle tissue.</a:t>
            </a:r>
            <a:endParaRPr kumimoji="0" lang="en-US" sz="2400" b="0" i="0" u="none" strike="noStrike" cap="none" normalizeH="0" baseline="0" dirty="0" smtClean="0">
              <a:ln>
                <a:noFill/>
              </a:ln>
              <a:solidFill>
                <a:schemeClr val="bg1"/>
              </a:solidFill>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590</Words>
  <Application>Microsoft Office PowerPoint</Application>
  <PresentationFormat>Экран (4:3)</PresentationFormat>
  <Paragraphs>56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OCCUPATIONAL DISEASES CONDITIONED BY FUNCTIONAL OVERSTRAIN </vt:lpstr>
      <vt:lpstr> blacksmiths, loaders, mine workers, typists, line-operators, pianists, insulation workers etc </vt:lpstr>
      <vt:lpstr> - power of dynamic work (W) at loading of muscles of the upper extremities should not exceed 45 W for men and 30.5 W for women, and at load of muscles of the lower extremities and trunk 90 and 63 W accordingly;   - weight of load that is lifted should not exceed 30 kg for men and 10 kg for women;   - quantity of hand and finger motions per one shift should not exceed 40,000 small stereotype motions;   - static muscular loading should not exceed 430,000 Nf  per shift when the load is holding with one hand, and 970,000 Nf when by two hands;   - working pose should be free; staying in an inclined position under angle less than 30° should not exceed 25% of shift duration, and if it is necessary a quantity of trunk inclinations under angle more than 30° should not exceed 100 times </vt:lpstr>
      <vt:lpstr>   Occupational dyskinesia (coordintor neurosis)  Diseases of peripheral nervous system (neuropathy, cervical shoulder plexopathy, cervical and lumbar-sacral radiculopathy and lumbalgia)   Diseases of apparatus of resistance and motion:  a) illnesses of muscles (myalgia, myositis, myofascitis);  b) illnesses of fibrous-tissue and synovial formations    (shoulder scapula periarthritis, epicondylitis, tendovaginitis,  stenosing ligamentitis, contraction of palmar aponeurosis,  and  bursitis);   c) osteochondropathy (deforming arthrosis,   spondylarthrosis  and  bone aseptic necrosis);  d) combined syndromes. </vt:lpstr>
      <vt:lpstr>- overstrain of nervous processes - lesion of cortex neurodynamics - formation of an isolated "ill nucleus" in certain    department of motion analyzer - lesion of complex motion stereotype - traumatisation of peripheral receptors of a    nervous pipe - lesions of blood circulation and metabolism - degenerative changes in peripheral nerves - accumulation in muscles of underoxidized    products of exchange</vt:lpstr>
      <vt:lpstr>Сlinical forms:  convulsive, paretic, atactic, shivering, neuralgic and mixed</vt:lpstr>
      <vt:lpstr> Neuropathy of an ulnar nerve – pain and paresthesia, strength and endurance of hand muscles are reduced, hypesthesia, hypotrophy, cannot bring the fifth finger together with the fourth one </vt:lpstr>
      <vt:lpstr>Vegetative-sensory polyneuropathy – ache in bones and forearms, paresthesia in them, hyperhidrosis, puffiness of distal phalanxes, change of skin coloration and hands temperature, trophic lesions (hyperkeratosis of palms, change of form and frailness of nails, deformation of interphalanx joints), hypotrophy of separate muscle groups of the upper extremities</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DISEASES CONDITIONED BY FUNCTIONAL OVERSTRAIN </dc:title>
  <dc:creator>User</dc:creator>
  <cp:lastModifiedBy>User</cp:lastModifiedBy>
  <cp:revision>46</cp:revision>
  <dcterms:created xsi:type="dcterms:W3CDTF">2010-11-16T09:15:42Z</dcterms:created>
  <dcterms:modified xsi:type="dcterms:W3CDTF">2010-11-17T08:01:26Z</dcterms:modified>
</cp:coreProperties>
</file>