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5" r:id="rId2"/>
    <p:sldId id="300" r:id="rId3"/>
    <p:sldId id="257" r:id="rId4"/>
    <p:sldId id="290" r:id="rId5"/>
    <p:sldId id="259" r:id="rId6"/>
    <p:sldId id="260" r:id="rId7"/>
    <p:sldId id="261" r:id="rId8"/>
    <p:sldId id="262" r:id="rId9"/>
    <p:sldId id="292" r:id="rId10"/>
    <p:sldId id="263" r:id="rId11"/>
    <p:sldId id="294" r:id="rId12"/>
    <p:sldId id="265" r:id="rId13"/>
    <p:sldId id="266" r:id="rId14"/>
    <p:sldId id="267" r:id="rId15"/>
    <p:sldId id="268" r:id="rId16"/>
    <p:sldId id="270" r:id="rId17"/>
    <p:sldId id="271" r:id="rId18"/>
    <p:sldId id="274" r:id="rId19"/>
    <p:sldId id="275" r:id="rId20"/>
    <p:sldId id="296" r:id="rId21"/>
    <p:sldId id="277" r:id="rId22"/>
    <p:sldId id="297" r:id="rId23"/>
    <p:sldId id="298" r:id="rId24"/>
    <p:sldId id="301" r:id="rId25"/>
    <p:sldId id="279" r:id="rId26"/>
    <p:sldId id="282" r:id="rId27"/>
    <p:sldId id="283" r:id="rId28"/>
    <p:sldId id="287" r:id="rId29"/>
    <p:sldId id="299"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94721" autoAdjust="0"/>
  </p:normalViewPr>
  <p:slideViewPr>
    <p:cSldViewPr>
      <p:cViewPr varScale="1">
        <p:scale>
          <a:sx n="108" d="100"/>
          <a:sy n="108" d="100"/>
        </p:scale>
        <p:origin x="57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73C84-3C6C-459B-9018-0A479E2AE023}" type="datetimeFigureOut">
              <a:rPr lang="ru-RU" smtClean="0"/>
              <a:t>03.11.2018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30F818-67C5-463B-8F8F-37009BBD28A9}" type="slidenum">
              <a:rPr lang="ru-RU" smtClean="0"/>
              <a:t>‹#›</a:t>
            </a:fld>
            <a:endParaRPr lang="ru-RU"/>
          </a:p>
        </p:txBody>
      </p:sp>
    </p:spTree>
    <p:extLst>
      <p:ext uri="{BB962C8B-B14F-4D97-AF65-F5344CB8AC3E}">
        <p14:creationId xmlns:p14="http://schemas.microsoft.com/office/powerpoint/2010/main" val="49040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30F818-67C5-463B-8F8F-37009BBD28A9}" type="slidenum">
              <a:rPr lang="ru-RU" smtClean="0"/>
              <a:t>7</a:t>
            </a:fld>
            <a:endParaRPr lang="ru-RU"/>
          </a:p>
        </p:txBody>
      </p:sp>
    </p:spTree>
    <p:extLst>
      <p:ext uri="{BB962C8B-B14F-4D97-AF65-F5344CB8AC3E}">
        <p14:creationId xmlns:p14="http://schemas.microsoft.com/office/powerpoint/2010/main" val="1682072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03.11.2018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03.11.2018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03.11.2018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03.11.2018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03.11.2018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03.11.2018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03.11.2018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7E456242-F9A9-614D-8EFB-12E20B950C62}"/>
              </a:ext>
            </a:extLst>
          </p:cNvPr>
          <p:cNvSpPr/>
          <p:nvPr/>
        </p:nvSpPr>
        <p:spPr>
          <a:xfrm>
            <a:off x="6350" y="2478088"/>
            <a:ext cx="9131300" cy="646112"/>
          </a:xfrm>
          <a:prstGeom prst="rect">
            <a:avLst/>
          </a:prstGeom>
          <a:solidFill>
            <a:schemeClr val="bg1">
              <a:lumMod val="95000"/>
            </a:schemeClr>
          </a:solidFill>
        </p:spPr>
        <p:txBody>
          <a:bodyPr>
            <a:spAutoFit/>
          </a:bodyPr>
          <a:lstStyle/>
          <a:p>
            <a:pPr algn="just">
              <a:defRPr/>
            </a:pPr>
            <a:r>
              <a:rPr lang="en-US" altLang="ru-RU" sz="3600" b="1" dirty="0">
                <a:solidFill>
                  <a:srgbClr val="C00000"/>
                </a:solidFill>
              </a:rPr>
              <a:t>Theme 2:  The EU trade policy</a:t>
            </a:r>
            <a:endParaRPr lang="uk-UA" sz="7200" dirty="0">
              <a:latin typeface="Times New Roman" panose="02020603050405020304" pitchFamily="18" charset="0"/>
              <a:cs typeface="Times New Roman" panose="02020603050405020304" pitchFamily="18" charset="0"/>
            </a:endParaRPr>
          </a:p>
        </p:txBody>
      </p:sp>
      <p:sp>
        <p:nvSpPr>
          <p:cNvPr id="82946" name="Прямоугольник 6">
            <a:extLst>
              <a:ext uri="{FF2B5EF4-FFF2-40B4-BE49-F238E27FC236}">
                <a16:creationId xmlns:a16="http://schemas.microsoft.com/office/drawing/2014/main" id="{B6BE754B-9834-294C-AAAC-A4DB9F9317B3}"/>
              </a:ext>
            </a:extLst>
          </p:cNvPr>
          <p:cNvSpPr>
            <a:spLocks noChangeArrowheads="1"/>
          </p:cNvSpPr>
          <p:nvPr/>
        </p:nvSpPr>
        <p:spPr bwMode="auto">
          <a:xfrm>
            <a:off x="12700" y="5591175"/>
            <a:ext cx="9131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US" altLang="ru-RU" sz="1200" b="1" dirty="0">
                <a:latin typeface="Times New Roman" panose="02020603050405020304" pitchFamily="18" charset="0"/>
                <a:cs typeface="Times New Roman" panose="02020603050405020304" pitchFamily="18" charset="0"/>
              </a:rPr>
              <a:t>Compiled by the Student:</a:t>
            </a:r>
          </a:p>
          <a:p>
            <a:pPr algn="r"/>
            <a:r>
              <a:rPr lang="en-US" altLang="ru-RU" sz="1200" b="1" dirty="0">
                <a:latin typeface="Times New Roman" panose="02020603050405020304" pitchFamily="18" charset="0"/>
                <a:cs typeface="Times New Roman" panose="02020603050405020304" pitchFamily="18" charset="0"/>
              </a:rPr>
              <a:t>Iryna </a:t>
            </a:r>
            <a:r>
              <a:rPr lang="en-US" altLang="ru-RU" sz="1200" b="1" dirty="0" err="1">
                <a:latin typeface="Times New Roman" panose="02020603050405020304" pitchFamily="18" charset="0"/>
                <a:cs typeface="Times New Roman" panose="02020603050405020304" pitchFamily="18" charset="0"/>
              </a:rPr>
              <a:t>Oliinyk</a:t>
            </a:r>
            <a:endParaRPr lang="en-US" altLang="ru-RU" sz="1200" b="1" dirty="0">
              <a:latin typeface="Times New Roman" panose="02020603050405020304" pitchFamily="18" charset="0"/>
              <a:cs typeface="Times New Roman" panose="02020603050405020304" pitchFamily="18" charset="0"/>
            </a:endParaRPr>
          </a:p>
          <a:p>
            <a:pPr algn="r"/>
            <a:r>
              <a:rPr lang="en-US" altLang="ru-RU" sz="1200" dirty="0">
                <a:latin typeface="Times New Roman" panose="02020603050405020304" pitchFamily="18" charset="0"/>
                <a:cs typeface="Times New Roman" panose="02020603050405020304" pitchFamily="18" charset="0"/>
              </a:rPr>
              <a:t>Economics, Entrepreneurship and Business Administration</a:t>
            </a:r>
          </a:p>
          <a:p>
            <a:pPr algn="r"/>
            <a:r>
              <a:rPr lang="en-US" altLang="ru-RU" sz="1200" dirty="0">
                <a:latin typeface="Times New Roman" panose="02020603050405020304" pitchFamily="18" charset="0"/>
                <a:cs typeface="Times New Roman" panose="02020603050405020304" pitchFamily="18" charset="0"/>
              </a:rPr>
              <a:t>Sumy State University</a:t>
            </a:r>
          </a:p>
          <a:p>
            <a:pPr algn="r"/>
            <a:r>
              <a:rPr lang="en-US" altLang="ru-RU" sz="1200" b="1" dirty="0">
                <a:latin typeface="Times New Roman" panose="02020603050405020304" pitchFamily="18" charset="0"/>
                <a:cs typeface="Times New Roman" panose="02020603050405020304" pitchFamily="18" charset="0"/>
              </a:rPr>
              <a:t>UKRAINE</a:t>
            </a:r>
          </a:p>
        </p:txBody>
      </p:sp>
      <p:pic>
        <p:nvPicPr>
          <p:cNvPr id="82947" name="Рисунок 7">
            <a:extLst>
              <a:ext uri="{FF2B5EF4-FFF2-40B4-BE49-F238E27FC236}">
                <a16:creationId xmlns:a16="http://schemas.microsoft.com/office/drawing/2014/main" id="{D9F5F19A-B661-ED46-95DD-A70BBEE5F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965" b="23753"/>
          <a:stretch>
            <a:fillRect/>
          </a:stretch>
        </p:blipFill>
        <p:spPr bwMode="auto">
          <a:xfrm>
            <a:off x="0" y="0"/>
            <a:ext cx="913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Рисунок 3">
            <a:extLst>
              <a:ext uri="{FF2B5EF4-FFF2-40B4-BE49-F238E27FC236}">
                <a16:creationId xmlns:a16="http://schemas.microsoft.com/office/drawing/2014/main" id="{5A3288FE-AEB8-E140-9FDF-D165F1325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088" y="80963"/>
            <a:ext cx="6699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Прямоугольник 9">
            <a:extLst>
              <a:ext uri="{FF2B5EF4-FFF2-40B4-BE49-F238E27FC236}">
                <a16:creationId xmlns:a16="http://schemas.microsoft.com/office/drawing/2014/main" id="{7228CD2A-FC26-4340-92E7-349CD251A5CC}"/>
              </a:ext>
            </a:extLst>
          </p:cNvPr>
          <p:cNvSpPr>
            <a:spLocks noChangeArrowheads="1"/>
          </p:cNvSpPr>
          <p:nvPr/>
        </p:nvSpPr>
        <p:spPr bwMode="auto">
          <a:xfrm>
            <a:off x="2236788" y="77788"/>
            <a:ext cx="51181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15000"/>
              </a:lnSpc>
              <a:spcAft>
                <a:spcPts val="750"/>
              </a:spcAft>
            </a:pPr>
            <a:r>
              <a:rPr lang="en-US" altLang="ru-RU" sz="1500" b="1">
                <a:solidFill>
                  <a:schemeClr val="bg1"/>
                </a:solidFill>
                <a:latin typeface="Times New Roman" panose="02020603050405020304" pitchFamily="18" charset="0"/>
                <a:cs typeface="Times New Roman" panose="02020603050405020304" pitchFamily="18" charset="0"/>
              </a:rPr>
              <a:t>SUMY STATE UNIVERSITY</a:t>
            </a:r>
          </a:p>
          <a:p>
            <a:pPr algn="ctr"/>
            <a:r>
              <a:rPr lang="en-US" altLang="ru-RU" sz="1500" b="1">
                <a:solidFill>
                  <a:schemeClr val="bg1"/>
                </a:solidFill>
                <a:latin typeface="Times New Roman" panose="02020603050405020304" pitchFamily="18" charset="0"/>
                <a:cs typeface="Times New Roman" panose="02020603050405020304" pitchFamily="18" charset="0"/>
              </a:rPr>
              <a:t>BALATSKY ACADEMIC AND SCIENTIFIC INSTITUTE </a:t>
            </a:r>
          </a:p>
          <a:p>
            <a:pPr algn="ctr"/>
            <a:r>
              <a:rPr lang="en-US" altLang="ru-RU" sz="1500" b="1">
                <a:solidFill>
                  <a:schemeClr val="bg1"/>
                </a:solidFill>
                <a:latin typeface="Times New Roman" panose="02020603050405020304" pitchFamily="18" charset="0"/>
                <a:cs typeface="Times New Roman" panose="02020603050405020304" pitchFamily="18" charset="0"/>
              </a:rPr>
              <a:t>OF FINANCE, ECONOMICS AND MANAGEMENT</a:t>
            </a:r>
            <a:endParaRPr lang="uk-UA" altLang="ru-RU" b="1">
              <a:solidFill>
                <a:schemeClr val="bg1"/>
              </a:solidFill>
              <a:latin typeface="Times New Roman" panose="02020603050405020304" pitchFamily="18" charset="0"/>
              <a:cs typeface="Times New Roman" panose="02020603050405020304" pitchFamily="18" charset="0"/>
            </a:endParaRPr>
          </a:p>
        </p:txBody>
      </p:sp>
      <p:pic>
        <p:nvPicPr>
          <p:cNvPr id="82950" name="Picture 2">
            <a:extLst>
              <a:ext uri="{FF2B5EF4-FFF2-40B4-BE49-F238E27FC236}">
                <a16:creationId xmlns:a16="http://schemas.microsoft.com/office/drawing/2014/main" id="{8497B47F-D130-4644-935A-03A734E9F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49925"/>
            <a:ext cx="27797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Прямоугольник 1">
            <a:extLst>
              <a:ext uri="{FF2B5EF4-FFF2-40B4-BE49-F238E27FC236}">
                <a16:creationId xmlns:a16="http://schemas.microsoft.com/office/drawing/2014/main" id="{0A26724C-D65D-3142-A1DB-02711853EBB1}"/>
              </a:ext>
            </a:extLst>
          </p:cNvPr>
          <p:cNvSpPr>
            <a:spLocks noChangeArrowheads="1"/>
          </p:cNvSpPr>
          <p:nvPr/>
        </p:nvSpPr>
        <p:spPr bwMode="auto">
          <a:xfrm>
            <a:off x="12700" y="3822700"/>
            <a:ext cx="8850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sz="1600" b="1">
                <a:latin typeface="Times New Roman" panose="02020603050405020304" pitchFamily="18" charset="0"/>
                <a:cs typeface="Times New Roman" panose="02020603050405020304" pitchFamily="18" charset="0"/>
              </a:rPr>
              <a:t>“EU trade opportunities and challenges for Ukraine” (573581-EPP-1-2016-1-UAEPPJMO-MODULE).</a:t>
            </a:r>
            <a:endParaRPr lang="LID4096" altLang="ru-RU" sz="1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94104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2852" y="1196752"/>
            <a:ext cx="8856984" cy="156966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Sanitary and phytol-sanitary conditions</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is a restriction on imports from certain places in order to protect consumers, the environment, or agriculture from harmful diseases or pests that may accompany the imported product. </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9499" y="3429000"/>
            <a:ext cx="8910337" cy="2308324"/>
          </a:xfrm>
          <a:prstGeom prst="rect">
            <a:avLst/>
          </a:prstGeom>
        </p:spPr>
        <p:txBody>
          <a:bodyPr wrap="square">
            <a:spAutoFit/>
          </a:bodyPr>
          <a:lstStyle/>
          <a:p>
            <a:pPr lvl="0"/>
            <a:r>
              <a:rPr lang="en-US" sz="2400" b="1" dirty="0">
                <a:solidFill>
                  <a:prstClr val="black"/>
                </a:solidFill>
                <a:latin typeface="Times New Roman" panose="02020603050405020304" pitchFamily="18" charset="0"/>
                <a:cs typeface="Times New Roman" panose="02020603050405020304" pitchFamily="18" charset="0"/>
              </a:rPr>
              <a:t>Packaging conditions, labeling conditions and product standards.</a:t>
            </a:r>
            <a:endParaRPr lang="ru-RU"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Countries usually impose standards on classification, labeling and testing of products in order to be able to sell domestic products, but also to block sales of products of foreign manufacture. These standards are occasionally entered under the excuse of protecting the safety and health of local populations</a:t>
            </a:r>
            <a:r>
              <a:rPr lang="ru-RU" sz="24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416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82779" y="797511"/>
            <a:ext cx="8784976" cy="2308324"/>
          </a:xfrm>
          <a:prstGeom prst="rect">
            <a:avLst/>
          </a:prstGeom>
        </p:spPr>
        <p:txBody>
          <a:bodyPr wrap="square">
            <a:spAutoFit/>
          </a:bodyPr>
          <a:lstStyle/>
          <a:p>
            <a:pPr algn="ctr"/>
            <a:r>
              <a:rPr lang="en-US" sz="2400" b="1" u="sng" dirty="0">
                <a:latin typeface="Times New Roman" panose="02020603050405020304" pitchFamily="18" charset="0"/>
                <a:cs typeface="Times New Roman" panose="02020603050405020304" pitchFamily="18" charset="0"/>
              </a:rPr>
              <a:t>Government Participation in Trade</a:t>
            </a:r>
            <a:endParaRPr lang="ru-RU" sz="2400" b="1" u="sng" dirty="0">
              <a:latin typeface="Times New Roman" panose="02020603050405020304" pitchFamily="18" charset="0"/>
              <a:cs typeface="Times New Roman" panose="02020603050405020304" pitchFamily="18" charset="0"/>
            </a:endParaRPr>
          </a:p>
          <a:p>
            <a:pPr algn="ctr"/>
            <a:endParaRPr lang="en-US" sz="2400" b="1" u="sng" dirty="0">
              <a:latin typeface="Times New Roman" panose="02020603050405020304" pitchFamily="18" charset="0"/>
              <a:cs typeface="Times New Roman" panose="02020603050405020304" pitchFamily="18" charset="0"/>
            </a:endParaRPr>
          </a:p>
          <a:p>
            <a:pPr algn="ctr"/>
            <a:endParaRPr lang="ru-RU" sz="2400" u="sng"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Complex regulatory environment</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Some countries have complex regulatory framework, for e.g. complex business registration and license, and thus this hamper free trade. </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82779" y="3450666"/>
            <a:ext cx="8784976" cy="230832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Government procurement policies</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is another type of NTB where governments pretty frequently follow the policy of procuring their requirements (including that of government-owned companies) only from local producers, or at least extend some price advantage to them. This closes a big potential market to the foreign producers.</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016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6971" y="1124744"/>
            <a:ext cx="8784976" cy="156966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Subsidies to Local Goods</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occurs when governments directly or indirectly subsidize local production in an effort to make it more competitive in the domestic and foreign markets. </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2509" y="2924944"/>
            <a:ext cx="8784976" cy="3785652"/>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Countervailing duties</a:t>
            </a:r>
            <a:endParaRPr lang="ru-RU"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This is a duty placed on imported goods that are being subsidized by the importing government. This helps to even the playing field between the domestic producers and the foreign producers receiving subsidies.</a:t>
            </a:r>
            <a:r>
              <a:rPr lang="en-US" sz="2400" b="1" dirty="0">
                <a:solidFill>
                  <a:prstClr val="black"/>
                </a:solidFill>
                <a:latin typeface="Times New Roman" panose="02020603050405020304" pitchFamily="18" charset="0"/>
                <a:cs typeface="Times New Roman" panose="02020603050405020304" pitchFamily="18" charset="0"/>
              </a:rPr>
              <a:t> </a:t>
            </a:r>
            <a:endParaRPr lang="ru-RU" sz="2400" b="1" dirty="0">
              <a:solidFill>
                <a:prstClr val="black"/>
              </a:solidFill>
              <a:latin typeface="Times New Roman" panose="02020603050405020304" pitchFamily="18" charset="0"/>
              <a:cs typeface="Times New Roman" panose="02020603050405020304" pitchFamily="18" charset="0"/>
            </a:endParaRPr>
          </a:p>
          <a:p>
            <a:pPr lvl="0"/>
            <a:endParaRPr lang="ru-RU" sz="2400" b="1" dirty="0">
              <a:solidFill>
                <a:prstClr val="black"/>
              </a:solidFill>
              <a:latin typeface="Times New Roman" panose="02020603050405020304" pitchFamily="18" charset="0"/>
              <a:cs typeface="Times New Roman" panose="02020603050405020304" pitchFamily="18" charset="0"/>
            </a:endParaRPr>
          </a:p>
          <a:p>
            <a:pPr lvl="0"/>
            <a:r>
              <a:rPr lang="en-US" sz="2400" b="1" dirty="0">
                <a:solidFill>
                  <a:prstClr val="black"/>
                </a:solidFill>
                <a:latin typeface="Times New Roman" panose="02020603050405020304" pitchFamily="18" charset="0"/>
                <a:cs typeface="Times New Roman" panose="02020603050405020304" pitchFamily="18" charset="0"/>
              </a:rPr>
              <a:t>"Buy national" policy</a:t>
            </a:r>
            <a:endParaRPr lang="ru-RU"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This is a policy hosted by the government to help the national economy. </a:t>
            </a:r>
            <a:endParaRPr lang="ru-RU" sz="2400" dirty="0">
              <a:solidFill>
                <a:prstClr val="black"/>
              </a:solidFill>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1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843934"/>
            <a:ext cx="8712968" cy="156966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Border taxes</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a tax system for imports and exports, especially one that compensates for internal taxes in Common Market countries by levying fees or paying rebates</a:t>
            </a:r>
            <a:endParaRPr lang="ru-RU" sz="2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70729" y="2924944"/>
            <a:ext cx="8712968" cy="230832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Voluntary Export Restraints</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is an act of limiting exports. It happens when a country facing a persistent huge trade deficit against another country pressurized the latter to adhere to a self-imposed limit on the exports. For instance, after facing consistent trade deficits over a number of years with Japan, the US persuaded it to impose such limits on itself.</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1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7960" y="764704"/>
            <a:ext cx="8856984" cy="2677656"/>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Direct and Indirect Restrictions on Foreign Investments</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country may directly restrict foreign investment to some specific sectors or up to a certain percentage of equity. Indirect restrictions may come in the form of limits on profits that can be repatriated or prohibition of payment of royalty to a foreign parent company. These restrictions discourage foreign producers from setting up domestic operations. </a:t>
            </a:r>
            <a:endParaRPr lang="ru-RU" sz="2400" dirty="0">
              <a:latin typeface="Times New Roman" panose="02020603050405020304" pitchFamily="18" charset="0"/>
              <a:cs typeface="Times New Roman" panose="02020603050405020304" pitchFamily="18" charset="0"/>
            </a:endParaRPr>
          </a:p>
        </p:txBody>
      </p:sp>
      <p:pic>
        <p:nvPicPr>
          <p:cNvPr id="2050" name="Picture 2" descr="C:\Users\pc\Desktop\пимоненко одз\eu-620x3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442361"/>
            <a:ext cx="5904656" cy="329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04841" y="179929"/>
            <a:ext cx="3278334" cy="523220"/>
          </a:xfrm>
          <a:prstGeom prst="rect">
            <a:avLst/>
          </a:prstGeom>
        </p:spPr>
        <p:txBody>
          <a:bodyPr wrap="none">
            <a:spAutoFit/>
          </a:bodyPr>
          <a:lstStyle/>
          <a:p>
            <a:pPr lvl="0" algn="ctr"/>
            <a:r>
              <a:rPr lang="ru-RU" sz="2800" b="1" dirty="0">
                <a:latin typeface="Times New Roman" panose="02020603050405020304" pitchFamily="18" charset="0"/>
                <a:cs typeface="Times New Roman" panose="02020603050405020304" pitchFamily="18" charset="0"/>
              </a:rPr>
              <a:t>2. </a:t>
            </a:r>
            <a:r>
              <a:rPr lang="en-US" sz="2800" b="1" dirty="0">
                <a:latin typeface="Times New Roman" panose="02020603050405020304" pitchFamily="18" charset="0"/>
                <a:cs typeface="Times New Roman" panose="02020603050405020304" pitchFamily="18" charset="0"/>
              </a:rPr>
              <a:t>Free trade regime</a:t>
            </a:r>
            <a:endParaRPr lang="ru-RU" sz="2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73238" y="1196752"/>
            <a:ext cx="8431210" cy="3046988"/>
          </a:xfrm>
          <a:prstGeom prst="rect">
            <a:avLst/>
          </a:prstGeom>
        </p:spPr>
        <p:txBody>
          <a:bodyPr wrap="square">
            <a:spAutoFit/>
          </a:bodyPr>
          <a:lstStyle/>
          <a:p>
            <a:pPr lvl="0"/>
            <a:r>
              <a:rPr lang="en-US" sz="2400" b="1" dirty="0">
                <a:solidFill>
                  <a:prstClr val="black"/>
                </a:solidFill>
                <a:latin typeface="Times New Roman" panose="02020603050405020304" pitchFamily="18" charset="0"/>
                <a:cs typeface="Times New Roman" panose="02020603050405020304" pitchFamily="18" charset="0"/>
              </a:rPr>
              <a:t>Legal basis</a:t>
            </a:r>
            <a:endParaRPr lang="ru-RU"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Following the 2002 Communication on ‘Trade and Development: Assisting Developing Countries to Benefit from Trade and the 2010 Communication on ‘Trade, Growth and World Affairs: Trade Policy as a core component of the EU’s 2020 Strategy, the 2012 Communication on ‘Trade, growth and development: Tailoring trade and investment policy for those countries most in need clearly reflects a change in the ‘trade and development’ paradigm</a:t>
            </a: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16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751810"/>
            <a:ext cx="8784976" cy="5632311"/>
          </a:xfrm>
          <a:prstGeom prst="rect">
            <a:avLst/>
          </a:prstGeom>
        </p:spPr>
        <p:txBody>
          <a:bodyPr wrap="square">
            <a:spAutoFit/>
          </a:bodyPr>
          <a:lstStyle/>
          <a:p>
            <a:pPr algn="ctr"/>
            <a:r>
              <a:rPr lang="en-US" sz="2400" b="1" u="sng" dirty="0">
                <a:solidFill>
                  <a:schemeClr val="tx1">
                    <a:lumMod val="95000"/>
                    <a:lumOff val="5000"/>
                  </a:schemeClr>
                </a:solidFill>
                <a:latin typeface="Times New Roman" panose="02020603050405020304" pitchFamily="18" charset="0"/>
                <a:cs typeface="Times New Roman" panose="02020603050405020304" pitchFamily="18" charset="0"/>
              </a:rPr>
              <a:t>Objectives of EU preferential market access schemes</a:t>
            </a:r>
            <a:endParaRPr lang="ru-RU" sz="2400" u="sng"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The GSP scheme, which was introduced in 1971, has three principal elements. </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One is the standard Generalized System of Preferences (GSP), an autonomous trade arrangement through which the EU offers certain foreign goods non-reciprocal preferential access to the EU market in the form of reduced or zero tariffs. </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The second element (GSP+) is a specific incentive arrangement offering tariff reductions to vulnerable countries that have ratified and implemented international conventions relating to human and labor rights, the environment and good governance. </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The third component is the Everything But Arms (EBA) initiative which guarantees duty-free and quota-free access to the EU for all products except arms and ammunition for 49 least-developed countries (LDCs).</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16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908720"/>
            <a:ext cx="8568952" cy="156966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 narrowed income conditionality has been added to the ‘standard’ GSP, reducing duties on approximately 66% of all tariff lines, to ensure that vulnerable developing countries with low and lower-middle incomes become the main target group. </a:t>
            </a:r>
            <a:endParaRPr lang="ru-RU" sz="24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22557" y="3429000"/>
            <a:ext cx="8424936" cy="1938992"/>
          </a:xfrm>
          <a:prstGeom prst="rect">
            <a:avLst/>
          </a:prstGeom>
        </p:spPr>
        <p:txBody>
          <a:bodyPr wrap="square">
            <a:spAutoFit/>
          </a:bodyPr>
          <a:lstStyle/>
          <a:p>
            <a:pPr lvl="0"/>
            <a:r>
              <a:rPr lang="en-US" sz="2400" b="1" dirty="0">
                <a:solidFill>
                  <a:prstClr val="black"/>
                </a:solidFill>
                <a:latin typeface="Times New Roman" panose="02020603050405020304" pitchFamily="18" charset="0"/>
                <a:cs typeface="Times New Roman" panose="02020603050405020304" pitchFamily="18" charset="0"/>
              </a:rPr>
              <a:t>Economic Partnership Agreements</a:t>
            </a:r>
            <a:endParaRPr lang="ru-RU"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The trade agreements called Economic Partnership Agreements (EPAs) became the principal instruments for promoting trade between the EU and the African, Caribbean and Pacific regions under the Cottoned Agreement of 2000.</a:t>
            </a: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16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07684" y="235803"/>
            <a:ext cx="3087705" cy="523220"/>
          </a:xfrm>
          <a:prstGeom prst="rect">
            <a:avLst/>
          </a:prstGeom>
        </p:spPr>
        <p:txBody>
          <a:bodyPr wrap="none">
            <a:spAutoFit/>
          </a:bodyPr>
          <a:lstStyle/>
          <a:p>
            <a:pPr lvl="0"/>
            <a:r>
              <a:rPr lang="ru-RU" sz="2800" b="1" dirty="0">
                <a:latin typeface="Times New Roman" panose="02020603050405020304" pitchFamily="18" charset="0"/>
                <a:cs typeface="Times New Roman" panose="02020603050405020304" pitchFamily="18" charset="0"/>
              </a:rPr>
              <a:t>3. </a:t>
            </a:r>
            <a:r>
              <a:rPr lang="en-US" sz="2800" b="1" dirty="0">
                <a:latin typeface="Times New Roman" panose="02020603050405020304" pitchFamily="18" charset="0"/>
                <a:cs typeface="Times New Roman" panose="02020603050405020304" pitchFamily="18" charset="0"/>
              </a:rPr>
              <a:t>Industrial policy</a:t>
            </a:r>
            <a:endParaRPr lang="ru-RU" sz="28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2973" y="816586"/>
            <a:ext cx="8921515" cy="5632311"/>
          </a:xfrm>
          <a:prstGeom prst="rect">
            <a:avLst/>
          </a:prstGeom>
        </p:spPr>
        <p:txBody>
          <a:bodyPr wrap="square">
            <a:spAutoFit/>
          </a:bodyPr>
          <a:lstStyle/>
          <a:p>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EU industrial policy</a:t>
            </a:r>
            <a:endParaRPr lang="ru-RU"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The 2014 Communication, For a European Industrial Renaissance</a:t>
            </a: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sets out the Commission’s priorities for industrial policy and calls on EU countries to recognize the central importance of industry for creating growth and jobs. It provides an overview of actions undertaken and puts forward new ones to:</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mainstream industrial competitiveness in other policy areas</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maximize the potential of the Single Market, notably through standards and market surveillance</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use the instruments for regional development to support innovation, skills and entrepreneurship</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develop the skills that industries need and facilitate labor mobility</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promote access to critical inputs (energy and raw materials) to encourage industrial investment</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facilitate the integration of EU firms in global value chains</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16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373" y="764704"/>
            <a:ext cx="8928992" cy="1938992"/>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What the Commission does</a:t>
            </a:r>
            <a:r>
              <a:rPr lang="ru-RU" sz="2400" b="1"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They are committed to helping European industries be competitive and generate growth and jobs. They develop policies and actions for the modernizations of the industrial base and for the transition towards an ever more innovative, modern and sustainable economy.</a:t>
            </a:r>
            <a:endParaRPr lang="ru-RU" sz="2400" dirty="0">
              <a:latin typeface="Times New Roman" panose="02020603050405020304" pitchFamily="18" charset="0"/>
              <a:cs typeface="Times New Roman" panose="02020603050405020304" pitchFamily="18" charset="0"/>
            </a:endParaRPr>
          </a:p>
        </p:txBody>
      </p:sp>
      <p:pic>
        <p:nvPicPr>
          <p:cNvPr id="3074" name="Picture 2" descr="C:\Users\pc\Desktop\пимоненко одз\978-613-6-74933-4-full.jpg"/>
          <p:cNvPicPr>
            <a:picLocks noChangeAspect="1" noChangeArrowheads="1"/>
          </p:cNvPicPr>
          <p:nvPr/>
        </p:nvPicPr>
        <p:blipFill rotWithShape="1">
          <a:blip r:embed="rId4">
            <a:extLst>
              <a:ext uri="{28A0092B-C50C-407E-A947-70E740481C1C}">
                <a14:useLocalDpi xmlns:a14="http://schemas.microsoft.com/office/drawing/2010/main" val="0"/>
              </a:ext>
            </a:extLst>
          </a:blip>
          <a:srcRect l="53028" t="14074" b="41374"/>
          <a:stretch/>
        </p:blipFill>
        <p:spPr bwMode="auto">
          <a:xfrm>
            <a:off x="2267744" y="2703696"/>
            <a:ext cx="4536504" cy="403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2093" y="260648"/>
            <a:ext cx="8496944" cy="400110"/>
          </a:xfrm>
          <a:prstGeom prst="rect">
            <a:avLst/>
          </a:prstGeom>
        </p:spPr>
        <p:txBody>
          <a:bodyPr wrap="square">
            <a:spAutoFit/>
          </a:bodyPr>
          <a:lstStyle/>
          <a:p>
            <a:pPr lvl="0" algn="ct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488200" y="719027"/>
            <a:ext cx="184730" cy="400110"/>
          </a:xfrm>
          <a:prstGeom prst="rect">
            <a:avLst/>
          </a:prstGeom>
        </p:spPr>
        <p:txBody>
          <a:bodyPr wrap="none">
            <a:spAutoFit/>
          </a:bodyPr>
          <a:lstStyle/>
          <a:p>
            <a:pPr lvl="0" algn="ct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493349" y="1119137"/>
            <a:ext cx="6174432" cy="400110"/>
          </a:xfrm>
          <a:prstGeom prst="rect">
            <a:avLst/>
          </a:prstGeom>
        </p:spPr>
        <p:txBody>
          <a:bodyPr wrap="square">
            <a:spAutoFit/>
          </a:bodyPr>
          <a:lstStyle/>
          <a:p>
            <a:pPr lvl="0" algn="ctr"/>
            <a:endParaRPr lang="ru-RU" sz="2000" dirty="0">
              <a:solidFill>
                <a:prstClr val="black"/>
              </a:solidFill>
              <a:latin typeface="Times New Roman" panose="02020603050405020304" pitchFamily="18" charset="0"/>
              <a:cs typeface="Times New Roman" panose="02020603050405020304" pitchFamily="18" charset="0"/>
            </a:endParaRPr>
          </a:p>
        </p:txBody>
      </p:sp>
      <p:pic>
        <p:nvPicPr>
          <p:cNvPr id="6146" name="Picture 2" descr="http://ir-ia.com/images/EU_Trade_Poli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 y="275068"/>
            <a:ext cx="91552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365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835696" y="209600"/>
            <a:ext cx="6120680" cy="523220"/>
          </a:xfrm>
          <a:prstGeom prst="rect">
            <a:avLst/>
          </a:prstGeom>
        </p:spPr>
        <p:txBody>
          <a:bodyPr wrap="square">
            <a:spAutoFit/>
          </a:bodyPr>
          <a:lstStyle/>
          <a:p>
            <a:pPr lvl="0"/>
            <a:r>
              <a:rPr lang="ru-RU" sz="2800" b="1" dirty="0">
                <a:solidFill>
                  <a:prstClr val="black"/>
                </a:solidFill>
                <a:latin typeface="Times New Roman" panose="02020603050405020304" pitchFamily="18" charset="0"/>
                <a:cs typeface="Times New Roman" panose="02020603050405020304" pitchFamily="18" charset="0"/>
              </a:rPr>
              <a:t>4. </a:t>
            </a:r>
            <a:r>
              <a:rPr lang="en-US" sz="2800" b="1" dirty="0">
                <a:solidFill>
                  <a:prstClr val="black"/>
                </a:solidFill>
                <a:latin typeface="Times New Roman" panose="02020603050405020304" pitchFamily="18" charset="0"/>
                <a:cs typeface="Times New Roman" panose="02020603050405020304" pitchFamily="18" charset="0"/>
              </a:rPr>
              <a:t>Economic partnership agreements</a:t>
            </a:r>
            <a:endParaRPr lang="ru-RU" sz="2800" dirty="0">
              <a:solidFill>
                <a:prstClr val="black"/>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9512" y="764704"/>
            <a:ext cx="8784976" cy="5869299"/>
          </a:xfrm>
          <a:prstGeom prst="rect">
            <a:avLst/>
          </a:prstGeom>
        </p:spPr>
        <p:txBody>
          <a:bodyPr wrap="square">
            <a:spAutoFit/>
          </a:bodyPr>
          <a:lstStyle/>
          <a:p>
            <a:pPr>
              <a:lnSpc>
                <a:spcPct val="115000"/>
              </a:lnSpc>
              <a:spcBef>
                <a:spcPts val="150"/>
              </a:spcBef>
              <a:spcAft>
                <a:spcPts val="150"/>
              </a:spcAft>
            </a:pPr>
            <a:r>
              <a:rPr lang="en-US" sz="2400" b="1" dirty="0">
                <a:latin typeface="Times New Roman" panose="02020603050405020304" pitchFamily="18" charset="0"/>
                <a:ea typeface="Times New Roman"/>
                <a:cs typeface="Times New Roman" panose="02020603050405020304" pitchFamily="18" charset="0"/>
              </a:rPr>
              <a:t>Economic Partnership Agreements in a nutshell</a:t>
            </a:r>
          </a:p>
          <a:p>
            <a:pPr>
              <a:lnSpc>
                <a:spcPct val="115000"/>
              </a:lnSpc>
              <a:spcBef>
                <a:spcPts val="150"/>
              </a:spcBef>
              <a:spcAft>
                <a:spcPts val="150"/>
              </a:spcAft>
            </a:pPr>
            <a:endParaRPr lang="en-US" sz="2400" b="1" dirty="0">
              <a:latin typeface="Times New Roman" panose="02020603050405020304" pitchFamily="18" charset="0"/>
              <a:ea typeface="Times New Roman"/>
              <a:cs typeface="Times New Roman" panose="02020603050405020304" pitchFamily="18" charset="0"/>
            </a:endParaRPr>
          </a:p>
          <a:p>
            <a:pPr lvl="0" indent="179705">
              <a:lnSpc>
                <a:spcPts val="1440"/>
              </a:lnSpc>
              <a:spcBef>
                <a:spcPts val="150"/>
              </a:spcBef>
              <a:spcAft>
                <a:spcPts val="150"/>
              </a:spcAft>
            </a:pPr>
            <a:r>
              <a:rPr lang="ru-RU" kern="1400" dirty="0" err="1">
                <a:latin typeface="Times New Roman" panose="02020603050405020304" pitchFamily="18" charset="0"/>
                <a:ea typeface="Times New Roman"/>
                <a:cs typeface="Times New Roman" panose="02020603050405020304" pitchFamily="18" charset="0"/>
              </a:rPr>
              <a:t>Economic</a:t>
            </a:r>
            <a:r>
              <a:rPr lang="ru-RU" kern="1400" dirty="0">
                <a:latin typeface="Times New Roman" panose="02020603050405020304" pitchFamily="18" charset="0"/>
                <a:ea typeface="Times New Roman"/>
                <a:cs typeface="Times New Roman" panose="02020603050405020304" pitchFamily="18" charset="0"/>
              </a:rPr>
              <a:t> </a:t>
            </a:r>
            <a:r>
              <a:rPr lang="ru-RU" kern="1400" dirty="0" err="1">
                <a:latin typeface="Times New Roman" panose="02020603050405020304" pitchFamily="18" charset="0"/>
                <a:ea typeface="Times New Roman"/>
                <a:cs typeface="Times New Roman" panose="02020603050405020304" pitchFamily="18" charset="0"/>
              </a:rPr>
              <a:t>Partnership</a:t>
            </a:r>
            <a:r>
              <a:rPr lang="ru-RU" kern="1400" dirty="0">
                <a:latin typeface="Times New Roman" panose="02020603050405020304" pitchFamily="18" charset="0"/>
                <a:ea typeface="Times New Roman"/>
                <a:cs typeface="Times New Roman" panose="02020603050405020304" pitchFamily="18" charset="0"/>
              </a:rPr>
              <a:t> </a:t>
            </a:r>
            <a:r>
              <a:rPr lang="ru-RU" kern="1400" dirty="0" err="1">
                <a:latin typeface="Times New Roman" panose="02020603050405020304" pitchFamily="18" charset="0"/>
                <a:ea typeface="Times New Roman"/>
                <a:cs typeface="Times New Roman" panose="02020603050405020304" pitchFamily="18" charset="0"/>
              </a:rPr>
              <a:t>Agreements</a:t>
            </a:r>
            <a:r>
              <a:rPr lang="ru-RU" kern="1400" dirty="0">
                <a:latin typeface="Times New Roman" panose="02020603050405020304" pitchFamily="18" charset="0"/>
                <a:ea typeface="Times New Roman"/>
                <a:cs typeface="Times New Roman" panose="02020603050405020304" pitchFamily="18" charset="0"/>
              </a:rPr>
              <a:t>:</a:t>
            </a:r>
            <a:endParaRPr lang="en-US" kern="1400" dirty="0">
              <a:latin typeface="Times New Roman" panose="02020603050405020304" pitchFamily="18" charset="0"/>
              <a:ea typeface="Times New Roman"/>
              <a:cs typeface="Times New Roman" panose="02020603050405020304" pitchFamily="18" charset="0"/>
            </a:endParaRPr>
          </a:p>
          <a:p>
            <a:pPr lvl="0" indent="179705">
              <a:lnSpc>
                <a:spcPts val="1440"/>
              </a:lnSpc>
              <a:spcBef>
                <a:spcPts val="150"/>
              </a:spcBef>
              <a:spcAft>
                <a:spcPts val="150"/>
              </a:spcAft>
            </a:pPr>
            <a:endParaRPr lang="ru-RU" kern="1400" dirty="0">
              <a:latin typeface="Times New Roman" panose="02020603050405020304" pitchFamily="18" charset="0"/>
              <a:ea typeface="Calibri"/>
              <a:cs typeface="Times New Roman" panose="02020603050405020304" pitchFamily="18" charset="0"/>
            </a:endParaRPr>
          </a:p>
          <a:p>
            <a:pPr marL="342900" marR="152400" lvl="0" indent="-342900">
              <a:lnSpc>
                <a:spcPts val="1440"/>
              </a:lnSpc>
              <a:spcBef>
                <a:spcPts val="150"/>
              </a:spcBef>
              <a:spcAft>
                <a:spcPts val="150"/>
              </a:spcAft>
              <a:buSzPts val="1000"/>
              <a:buFont typeface="Symbol"/>
              <a:buChar char=""/>
              <a:tabLst>
                <a:tab pos="457200" algn="l"/>
              </a:tabLst>
            </a:pPr>
            <a:r>
              <a:rPr lang="en-US" kern="1400" dirty="0">
                <a:latin typeface="Times New Roman" panose="02020603050405020304" pitchFamily="18" charset="0"/>
                <a:ea typeface="Times New Roman"/>
                <a:cs typeface="Times New Roman" panose="02020603050405020304" pitchFamily="18" charset="0"/>
              </a:rPr>
              <a:t>are a process dating back to the signing of the </a:t>
            </a:r>
            <a:r>
              <a:rPr lang="en-US" kern="1400" dirty="0" err="1">
                <a:latin typeface="Times New Roman" panose="02020603050405020304" pitchFamily="18" charset="0"/>
                <a:ea typeface="Times New Roman"/>
                <a:cs typeface="Times New Roman" panose="02020603050405020304" pitchFamily="18" charset="0"/>
              </a:rPr>
              <a:t>Cotonou</a:t>
            </a:r>
            <a:r>
              <a:rPr lang="en-US" kern="1400" dirty="0">
                <a:latin typeface="Times New Roman" panose="02020603050405020304" pitchFamily="18" charset="0"/>
                <a:ea typeface="Times New Roman"/>
                <a:cs typeface="Times New Roman" panose="02020603050405020304" pitchFamily="18" charset="0"/>
              </a:rPr>
              <a:t> Agreement.</a:t>
            </a:r>
            <a:endParaRPr lang="ru-RU" kern="1400" dirty="0">
              <a:latin typeface="Times New Roman" panose="02020603050405020304" pitchFamily="18" charset="0"/>
              <a:ea typeface="Calibri"/>
              <a:cs typeface="Times New Roman" panose="02020603050405020304" pitchFamily="18" charset="0"/>
            </a:endParaRPr>
          </a:p>
          <a:p>
            <a:pPr marL="342900" marR="152400" lvl="0" indent="-342900">
              <a:lnSpc>
                <a:spcPts val="1440"/>
              </a:lnSpc>
              <a:spcBef>
                <a:spcPts val="150"/>
              </a:spcBef>
              <a:spcAft>
                <a:spcPts val="150"/>
              </a:spcAft>
              <a:buSzPts val="1000"/>
              <a:buFont typeface="Symbol"/>
              <a:buChar char=""/>
              <a:tabLst>
                <a:tab pos="457200" algn="l"/>
              </a:tabLst>
            </a:pPr>
            <a:r>
              <a:rPr lang="en-US" kern="1400" dirty="0">
                <a:latin typeface="Times New Roman" panose="02020603050405020304" pitchFamily="18" charset="0"/>
                <a:ea typeface="Times New Roman"/>
                <a:cs typeface="Times New Roman" panose="02020603050405020304" pitchFamily="18" charset="0"/>
              </a:rPr>
              <a:t>are "tailor-made" to suit specific regional circumstances.</a:t>
            </a:r>
            <a:endParaRPr lang="ru-RU" kern="1400" dirty="0">
              <a:latin typeface="Times New Roman" panose="02020603050405020304" pitchFamily="18" charset="0"/>
              <a:ea typeface="Calibri"/>
              <a:cs typeface="Times New Roman" panose="02020603050405020304" pitchFamily="18" charset="0"/>
            </a:endParaRPr>
          </a:p>
          <a:p>
            <a:pPr marL="342900" marR="152400" lvl="0" indent="-342900">
              <a:lnSpc>
                <a:spcPts val="1440"/>
              </a:lnSpc>
              <a:spcBef>
                <a:spcPts val="150"/>
              </a:spcBef>
              <a:spcAft>
                <a:spcPts val="150"/>
              </a:spcAft>
              <a:buSzPts val="1000"/>
              <a:buFont typeface="Symbol"/>
              <a:buChar char=""/>
              <a:tabLst>
                <a:tab pos="457200" algn="l"/>
              </a:tabLst>
            </a:pPr>
            <a:r>
              <a:rPr lang="en-US" kern="1400" dirty="0">
                <a:latin typeface="Times New Roman" panose="02020603050405020304" pitchFamily="18" charset="0"/>
                <a:ea typeface="Times New Roman"/>
                <a:cs typeface="Times New Roman" panose="02020603050405020304" pitchFamily="18" charset="0"/>
              </a:rPr>
              <a:t>are WTO-compatible agreements, but go beyond conventional free-trade agreements, focusing on ACP development, taking account of their socio-economic circumstances and including co-operation and assistance to help ACP countries benefit from the agreements.</a:t>
            </a:r>
            <a:endParaRPr lang="ru-RU" kern="1400" dirty="0">
              <a:latin typeface="Times New Roman" panose="02020603050405020304" pitchFamily="18" charset="0"/>
              <a:ea typeface="Calibri"/>
              <a:cs typeface="Times New Roman" panose="02020603050405020304" pitchFamily="18" charset="0"/>
            </a:endParaRPr>
          </a:p>
          <a:p>
            <a:pPr marL="342900" marR="152400" lvl="0" indent="-342900">
              <a:lnSpc>
                <a:spcPts val="1440"/>
              </a:lnSpc>
              <a:spcBef>
                <a:spcPts val="150"/>
              </a:spcBef>
              <a:spcAft>
                <a:spcPts val="150"/>
              </a:spcAft>
              <a:buSzPts val="1000"/>
              <a:buFont typeface="Symbol"/>
              <a:buChar char=""/>
              <a:tabLst>
                <a:tab pos="457200" algn="l"/>
              </a:tabLst>
            </a:pPr>
            <a:r>
              <a:rPr lang="en-US" kern="1400" dirty="0">
                <a:latin typeface="Times New Roman" panose="02020603050405020304" pitchFamily="18" charset="0"/>
                <a:ea typeface="Times New Roman"/>
                <a:cs typeface="Times New Roman" panose="02020603050405020304" pitchFamily="18" charset="0"/>
              </a:rPr>
              <a:t>open up EU markets fully and immediately, but allow ACP countries long transition periods to open up partially to EU imports while providing protection for sensitive sectors.</a:t>
            </a:r>
            <a:endParaRPr lang="ru-RU" kern="1400" dirty="0">
              <a:latin typeface="Times New Roman" panose="02020603050405020304" pitchFamily="18" charset="0"/>
              <a:ea typeface="Calibri"/>
              <a:cs typeface="Times New Roman" panose="02020603050405020304" pitchFamily="18" charset="0"/>
            </a:endParaRPr>
          </a:p>
          <a:p>
            <a:pPr marL="342900" marR="152400" lvl="0" indent="-342900">
              <a:lnSpc>
                <a:spcPts val="1440"/>
              </a:lnSpc>
              <a:spcBef>
                <a:spcPts val="150"/>
              </a:spcBef>
              <a:spcAft>
                <a:spcPts val="150"/>
              </a:spcAft>
              <a:buSzPts val="1000"/>
              <a:buFont typeface="Symbol"/>
              <a:buChar char=""/>
              <a:tabLst>
                <a:tab pos="457200" algn="l"/>
              </a:tabLst>
            </a:pPr>
            <a:r>
              <a:rPr lang="en-US" kern="1400" dirty="0">
                <a:latin typeface="Times New Roman" panose="02020603050405020304" pitchFamily="18" charset="0"/>
                <a:ea typeface="Times New Roman"/>
                <a:cs typeface="Times New Roman" panose="02020603050405020304" pitchFamily="18" charset="0"/>
              </a:rPr>
              <a:t>provide scope for wide-ranging trade co-operation on areas such as sanitary norms and other standards.</a:t>
            </a:r>
            <a:endParaRPr lang="ru-RU" kern="1400" dirty="0">
              <a:latin typeface="Times New Roman" panose="02020603050405020304" pitchFamily="18" charset="0"/>
              <a:ea typeface="Calibri"/>
              <a:cs typeface="Times New Roman" panose="02020603050405020304" pitchFamily="18" charset="0"/>
            </a:endParaRPr>
          </a:p>
          <a:p>
            <a:pPr marL="342900" marR="152400" lvl="0" indent="-342900">
              <a:lnSpc>
                <a:spcPts val="1440"/>
              </a:lnSpc>
              <a:spcBef>
                <a:spcPts val="150"/>
              </a:spcBef>
              <a:spcAft>
                <a:spcPts val="150"/>
              </a:spcAft>
              <a:buSzPts val="1000"/>
              <a:buFont typeface="Symbol"/>
              <a:buChar char=""/>
              <a:tabLst>
                <a:tab pos="457200" algn="l"/>
              </a:tabLst>
            </a:pPr>
            <a:r>
              <a:rPr lang="en-US" kern="1400" dirty="0">
                <a:latin typeface="Times New Roman" panose="02020603050405020304" pitchFamily="18" charset="0"/>
                <a:ea typeface="Times New Roman"/>
                <a:cs typeface="Times New Roman" panose="02020603050405020304" pitchFamily="18" charset="0"/>
              </a:rPr>
              <a:t>create joint institutions that monitor the implementation of the agreements and address trade issues in a cooperative way.</a:t>
            </a:r>
            <a:endParaRPr lang="ru-RU" kern="1400" dirty="0">
              <a:latin typeface="Times New Roman" panose="02020603050405020304" pitchFamily="18" charset="0"/>
              <a:ea typeface="Calibri"/>
              <a:cs typeface="Times New Roman" panose="02020603050405020304" pitchFamily="18" charset="0"/>
            </a:endParaRPr>
          </a:p>
          <a:p>
            <a:pPr marL="342900" marR="152400" lvl="0" indent="-342900">
              <a:lnSpc>
                <a:spcPts val="1440"/>
              </a:lnSpc>
              <a:spcBef>
                <a:spcPts val="150"/>
              </a:spcBef>
              <a:spcAft>
                <a:spcPts val="150"/>
              </a:spcAft>
              <a:buSzPts val="1000"/>
              <a:buFont typeface="Symbol"/>
              <a:buChar char=""/>
              <a:tabLst>
                <a:tab pos="457200" algn="l"/>
              </a:tabLst>
            </a:pPr>
            <a:r>
              <a:rPr lang="en-US" kern="1400" dirty="0">
                <a:latin typeface="Times New Roman" panose="02020603050405020304" pitchFamily="18" charset="0"/>
                <a:ea typeface="Times New Roman"/>
                <a:cs typeface="Times New Roman" panose="02020603050405020304" pitchFamily="18" charset="0"/>
              </a:rPr>
              <a:t>last but certainly not least, are also designed to be drivers of change that will help kick-start reform and contribute to good economic governance. This will help ACP partners attract investment and boost their economic growth.</a:t>
            </a:r>
            <a:endParaRPr lang="ru-RU" kern="1400" dirty="0">
              <a:latin typeface="Times New Roman" panose="02020603050405020304" pitchFamily="18" charset="0"/>
              <a:ea typeface="Calibri"/>
              <a:cs typeface="Times New Roman" panose="02020603050405020304" pitchFamily="18" charset="0"/>
            </a:endParaRPr>
          </a:p>
          <a:p>
            <a:pPr lvl="0">
              <a:lnSpc>
                <a:spcPts val="1440"/>
              </a:lnSpc>
              <a:spcBef>
                <a:spcPts val="150"/>
              </a:spcBef>
              <a:spcAft>
                <a:spcPts val="150"/>
              </a:spcAft>
            </a:pPr>
            <a:r>
              <a:rPr lang="en-US" kern="1400" dirty="0">
                <a:latin typeface="Times New Roman" panose="02020603050405020304" pitchFamily="18" charset="0"/>
                <a:ea typeface="Times New Roman"/>
                <a:cs typeface="Times New Roman" panose="02020603050405020304" pitchFamily="18" charset="0"/>
              </a:rPr>
              <a:t>Read the EPA factsheet and the EPA brochure, and see what the benefits of EPAs are.</a:t>
            </a:r>
            <a:endParaRPr lang="ru-RU" kern="1400" dirty="0">
              <a:latin typeface="Times New Roman" panose="02020603050405020304" pitchFamily="18" charset="0"/>
              <a:ea typeface="Calibri"/>
              <a:cs typeface="Times New Roman" panose="02020603050405020304" pitchFamily="18" charset="0"/>
            </a:endParaRPr>
          </a:p>
          <a:p>
            <a:pPr>
              <a:lnSpc>
                <a:spcPct val="115000"/>
              </a:lnSpc>
              <a:spcBef>
                <a:spcPts val="150"/>
              </a:spcBef>
              <a:spcAft>
                <a:spcPts val="150"/>
              </a:spcAft>
            </a:pPr>
            <a:endParaRPr lang="en-US" sz="2400" b="1" kern="1400" spc="120" dirty="0">
              <a:latin typeface="Times New Roman" panose="02020603050405020304" pitchFamily="18" charset="0"/>
              <a:ea typeface="Times New Roman"/>
              <a:cs typeface="Times New Roman" panose="02020603050405020304" pitchFamily="18" charset="0"/>
            </a:endParaRPr>
          </a:p>
          <a:p>
            <a:pPr>
              <a:lnSpc>
                <a:spcPct val="115000"/>
              </a:lnSpc>
              <a:spcBef>
                <a:spcPts val="150"/>
              </a:spcBef>
              <a:spcAft>
                <a:spcPts val="150"/>
              </a:spcAft>
            </a:pPr>
            <a:endParaRPr lang="ru-RU" sz="2400" b="1"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614571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43677"/>
            <a:ext cx="8712968" cy="2677656"/>
          </a:xfrm>
          <a:prstGeom prst="rect">
            <a:avLst/>
          </a:prstGeom>
        </p:spPr>
        <p:txBody>
          <a:bodyPr wrap="square">
            <a:spAutoFit/>
          </a:bodyPr>
          <a:lstStyle/>
          <a:p>
            <a:pPr algn="ctr"/>
            <a:r>
              <a:rPr lang="en-US" sz="2400" b="1" u="sng" dirty="0">
                <a:latin typeface="Times New Roman" panose="02020603050405020304" pitchFamily="18" charset="0"/>
                <a:cs typeface="Times New Roman" panose="02020603050405020304" pitchFamily="18" charset="0"/>
              </a:rPr>
              <a:t>EU trade policy is working to:</a:t>
            </a:r>
          </a:p>
          <a:p>
            <a:pPr algn="ctr"/>
            <a:endParaRPr lang="en-US" sz="2400" b="1" u="sng" dirty="0">
              <a:latin typeface="Times New Roman" panose="02020603050405020304" pitchFamily="18" charset="0"/>
              <a:cs typeface="Times New Roman" panose="02020603050405020304" pitchFamily="18" charset="0"/>
            </a:endParaRPr>
          </a:p>
          <a:p>
            <a:pPr algn="ctr"/>
            <a:endParaRPr lang="ru-RU" sz="2400" u="sng"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Create a global system for fair and open trade</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World Trade Organization has helped shape a system of global trade rules that keeps the global economy open for trade as well as reflects and respect the needs and concerns of developing countries.</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220684" y="229271"/>
            <a:ext cx="5127237" cy="523220"/>
          </a:xfrm>
          <a:prstGeom prst="rect">
            <a:avLst/>
          </a:prstGeom>
        </p:spPr>
        <p:txBody>
          <a:bodyPr wrap="none">
            <a:spAutoFit/>
          </a:bodyPr>
          <a:lstStyle/>
          <a:p>
            <a:pPr lvl="0"/>
            <a:r>
              <a:rPr lang="ru-RU" sz="2800" b="1" dirty="0">
                <a:latin typeface="Times New Roman" panose="02020603050405020304" pitchFamily="18" charset="0"/>
                <a:cs typeface="Times New Roman" panose="02020603050405020304" pitchFamily="18" charset="0"/>
              </a:rPr>
              <a:t>5. </a:t>
            </a:r>
            <a:r>
              <a:rPr lang="en-US" sz="2800" b="1" dirty="0">
                <a:latin typeface="Times New Roman" panose="02020603050405020304" pitchFamily="18" charset="0"/>
                <a:cs typeface="Times New Roman" panose="02020603050405020304" pitchFamily="18" charset="0"/>
              </a:rPr>
              <a:t>Trade policy and enlargement</a:t>
            </a:r>
            <a:endParaRPr lang="ru-RU" sz="28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51520" y="4149080"/>
            <a:ext cx="8496944" cy="1938992"/>
          </a:xfrm>
          <a:prstGeom prst="rect">
            <a:avLst/>
          </a:prstGeom>
        </p:spPr>
        <p:txBody>
          <a:bodyPr wrap="square">
            <a:spAutoFit/>
          </a:bodyPr>
          <a:lstStyle/>
          <a:p>
            <a:pPr lvl="0"/>
            <a:r>
              <a:rPr lang="en-US" sz="2400" b="1" dirty="0">
                <a:solidFill>
                  <a:prstClr val="black"/>
                </a:solidFill>
                <a:latin typeface="Times New Roman" panose="02020603050405020304" pitchFamily="18" charset="0"/>
                <a:cs typeface="Times New Roman" panose="02020603050405020304" pitchFamily="18" charset="0"/>
              </a:rPr>
              <a:t>2. Open up markets with key partner countries</a:t>
            </a:r>
            <a:endParaRPr lang="ru-RU"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We seek to create growth and jobs for Europeans by increasing their opportunities to trade with the world. One way of opening markets is to negotiate better access and conditions for trade and investment through free trade agreements.</a:t>
            </a:r>
          </a:p>
        </p:txBody>
      </p:sp>
    </p:spTree>
    <p:extLst>
      <p:ext uri="{BB962C8B-B14F-4D97-AF65-F5344CB8AC3E}">
        <p14:creationId xmlns:p14="http://schemas.microsoft.com/office/powerpoint/2010/main" val="141416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10601" y="1268760"/>
            <a:ext cx="8668839" cy="3416320"/>
          </a:xfrm>
          <a:prstGeom prst="rect">
            <a:avLst/>
          </a:prstGeom>
        </p:spPr>
        <p:txBody>
          <a:bodyPr wrap="square">
            <a:spAutoFit/>
          </a:bodyPr>
          <a:lstStyle/>
          <a:p>
            <a:pPr lvl="0"/>
            <a:r>
              <a:rPr lang="en-US" sz="2400" b="1" dirty="0">
                <a:solidFill>
                  <a:prstClr val="black"/>
                </a:solidFill>
                <a:latin typeface="Times New Roman" panose="02020603050405020304" pitchFamily="18" charset="0"/>
                <a:cs typeface="Times New Roman" panose="02020603050405020304" pitchFamily="18" charset="0"/>
              </a:rPr>
              <a:t>3. Make sure everyone plays by the rules</a:t>
            </a:r>
            <a:endParaRPr lang="ru-RU"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EU trade policy aims to open new markets for European exporters, workers and investors through lifting barriers to the markets of our trading partners. </a:t>
            </a:r>
            <a:r>
              <a:rPr lang="ru-RU" sz="2400" dirty="0" err="1">
                <a:solidFill>
                  <a:prstClr val="black"/>
                </a:solidFill>
                <a:latin typeface="Times New Roman" panose="02020603050405020304" pitchFamily="18" charset="0"/>
                <a:cs typeface="Times New Roman" panose="02020603050405020304" pitchFamily="18" charset="0"/>
              </a:rPr>
              <a:t>We</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work</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closely</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with</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countries</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outside</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Europe</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to</a:t>
            </a:r>
            <a:r>
              <a:rPr lang="ru-RU" sz="2400" dirty="0">
                <a:solidFill>
                  <a:prstClr val="black"/>
                </a:solidFill>
                <a:latin typeface="Times New Roman" panose="02020603050405020304" pitchFamily="18" charset="0"/>
                <a:cs typeface="Times New Roman" panose="02020603050405020304" pitchFamily="18" charset="0"/>
              </a:rPr>
              <a:t>:</a:t>
            </a:r>
          </a:p>
          <a:p>
            <a:pPr marL="285750" lvl="0" indent="-285750">
              <a:buFont typeface="Arial" panose="020B0604020202020204" pitchFamily="34" charset="0"/>
              <a:buChar char="•"/>
            </a:pPr>
            <a:r>
              <a:rPr lang="ru-RU" sz="2400" dirty="0" err="1">
                <a:solidFill>
                  <a:prstClr val="black"/>
                </a:solidFill>
                <a:latin typeface="Times New Roman" panose="02020603050405020304" pitchFamily="18" charset="0"/>
                <a:cs typeface="Times New Roman" panose="02020603050405020304" pitchFamily="18" charset="0"/>
              </a:rPr>
              <a:t>remove</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persistent</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problems</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for</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exporters</a:t>
            </a:r>
            <a:endParaRPr lang="ru-RU" sz="2400" dirty="0">
              <a:solidFill>
                <a:prstClr val="black"/>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increase the opportunities for EU businesses to get equal access to procurement markets outside the EU</a:t>
            </a:r>
            <a:endParaRPr lang="ru-RU" sz="2400" dirty="0">
              <a:solidFill>
                <a:prstClr val="black"/>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reduce counterfeiting and piracy of European goods</a:t>
            </a:r>
            <a:endParaRPr lang="ru-RU" sz="2400" dirty="0">
              <a:solidFill>
                <a:prstClr val="black"/>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open up new opportunities for European investment</a:t>
            </a: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170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7808" y="798948"/>
            <a:ext cx="8784976" cy="1938992"/>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4. Ensure trade is a force for sustainable development</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 are committed to actively helping people around the world trade their way out of poverty. Europe has opened its markets to all imports from the world's poorest countries, and works actively to help developing countries build the capacity to take advantage of trade.</a:t>
            </a:r>
            <a:endParaRPr lang="ru-RU" sz="2400" dirty="0">
              <a:latin typeface="Times New Roman" panose="02020603050405020304" pitchFamily="18" charset="0"/>
              <a:cs typeface="Times New Roman" panose="02020603050405020304" pitchFamily="18" charset="0"/>
            </a:endParaRPr>
          </a:p>
        </p:txBody>
      </p:sp>
      <p:pic>
        <p:nvPicPr>
          <p:cNvPr id="4098" name="Picture 2" descr="C:\Users\pc\Desktop\пимоненко одз\img22618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852936"/>
            <a:ext cx="5943600" cy="373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61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908720"/>
            <a:ext cx="8712968" cy="1938992"/>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Trade policy and enlargement</a:t>
            </a:r>
            <a:endParaRPr lang="ru-RU" sz="2400" b="1" dirty="0">
              <a:solidFill>
                <a:prstClr val="black"/>
              </a:solidFill>
              <a:latin typeface="Times New Roman" panose="02020603050405020304" pitchFamily="18" charset="0"/>
              <a:cs typeface="Times New Roman" panose="02020603050405020304" pitchFamily="18" charset="0"/>
            </a:endParaRPr>
          </a:p>
          <a:p>
            <a:endParaRPr lang="ru-RU" sz="2400" dirty="0">
              <a:solidFill>
                <a:prstClr val="black"/>
              </a:solidFill>
              <a:latin typeface="Times New Roman" panose="02020603050405020304" pitchFamily="18" charset="0"/>
              <a:cs typeface="Times New Roman" panose="02020603050405020304" pitchFamily="18" charset="0"/>
            </a:endParaRPr>
          </a:p>
          <a:p>
            <a:r>
              <a:rPr lang="en-US" sz="24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“Trade for all – towards a more responsible trade and investment policy”. </a:t>
            </a:r>
            <a:r>
              <a:rPr lang="en-US" sz="2400" dirty="0">
                <a:solidFill>
                  <a:prstClr val="black"/>
                </a:solidFill>
                <a:latin typeface="Times New Roman" panose="02020603050405020304" pitchFamily="18" charset="0"/>
                <a:cs typeface="Times New Roman" panose="02020603050405020304" pitchFamily="18" charset="0"/>
              </a:rPr>
              <a:t>The EU aims to play a key role in keeping markets open worldwide and helping Europe to exit from the economic crisis</a:t>
            </a:r>
            <a:endParaRPr lang="ru-RU" sz="2400" dirty="0">
              <a:solidFill>
                <a:prstClr val="black"/>
              </a:solidFill>
              <a:latin typeface="Times New Roman" panose="02020603050405020304" pitchFamily="18" charset="0"/>
              <a:cs typeface="Times New Roman" panose="02020603050405020304" pitchFamily="18" charset="0"/>
            </a:endParaRPr>
          </a:p>
        </p:txBody>
      </p:sp>
      <p:pic>
        <p:nvPicPr>
          <p:cNvPr id="6146" name="Picture 2" descr="http://djamloc.com/wp-includes/pomo/autozone-employee-shirts-i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857203"/>
            <a:ext cx="504056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379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637" y="764704"/>
            <a:ext cx="8682250" cy="1569660"/>
          </a:xfrm>
          <a:prstGeom prst="rect">
            <a:avLst/>
          </a:prstGeom>
        </p:spPr>
        <p:txBody>
          <a:bodyPr wrap="square">
            <a:spAutoFit/>
          </a:bodyPr>
          <a:lstStyle/>
          <a:p>
            <a:pPr algn="ctr"/>
            <a:endParaRPr lang="ru-RU" sz="2400" u="sng"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Common Foreign and Security Policy</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CFSP</a:t>
            </a:r>
            <a:r>
              <a:rPr lang="en-US" sz="2400" dirty="0">
                <a:latin typeface="Times New Roman" panose="02020603050405020304" pitchFamily="18" charset="0"/>
                <a:cs typeface="Times New Roman" panose="02020603050405020304" pitchFamily="18" charset="0"/>
              </a:rPr>
              <a:t>) is the </a:t>
            </a:r>
            <a:r>
              <a:rPr lang="en-US" sz="2400" dirty="0" err="1">
                <a:latin typeface="Times New Roman" panose="02020603050405020304" pitchFamily="18" charset="0"/>
                <a:cs typeface="Times New Roman" panose="02020603050405020304" pitchFamily="18" charset="0"/>
              </a:rPr>
              <a:t>organised</a:t>
            </a:r>
            <a:r>
              <a:rPr lang="en-US" sz="2400" dirty="0">
                <a:latin typeface="Times New Roman" panose="02020603050405020304" pitchFamily="18" charset="0"/>
                <a:cs typeface="Times New Roman" panose="02020603050405020304" pitchFamily="18" charset="0"/>
              </a:rPr>
              <a:t>, agreed foreign policy of the European Union (EU) for mainly security and </a:t>
            </a:r>
            <a:r>
              <a:rPr lang="en-US" sz="2400" dirty="0" err="1">
                <a:latin typeface="Times New Roman" panose="02020603050405020304" pitchFamily="18" charset="0"/>
                <a:cs typeface="Times New Roman" panose="02020603050405020304" pitchFamily="18" charset="0"/>
              </a:rPr>
              <a:t>defence</a:t>
            </a:r>
            <a:r>
              <a:rPr lang="en-US" sz="2400" dirty="0">
                <a:latin typeface="Times New Roman" panose="02020603050405020304" pitchFamily="18" charset="0"/>
                <a:cs typeface="Times New Roman" panose="02020603050405020304" pitchFamily="18" charset="0"/>
              </a:rPr>
              <a:t> diplomacy and actions</a:t>
            </a:r>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941504" y="217847"/>
            <a:ext cx="3228704" cy="523220"/>
          </a:xfrm>
          <a:prstGeom prst="rect">
            <a:avLst/>
          </a:prstGeom>
        </p:spPr>
        <p:txBody>
          <a:bodyPr wrap="none">
            <a:spAutoFit/>
          </a:bodyPr>
          <a:lstStyle/>
          <a:p>
            <a:pPr lvl="0" algn="ctr"/>
            <a:r>
              <a:rPr lang="ru-RU" sz="2800" b="1" dirty="0">
                <a:solidFill>
                  <a:prstClr val="black"/>
                </a:solidFill>
                <a:latin typeface="Times New Roman" panose="02020603050405020304" pitchFamily="18" charset="0"/>
                <a:cs typeface="Times New Roman" panose="02020603050405020304" pitchFamily="18" charset="0"/>
              </a:rPr>
              <a:t>6. </a:t>
            </a:r>
            <a:r>
              <a:rPr lang="en-US" sz="2800" b="1" dirty="0">
                <a:solidFill>
                  <a:prstClr val="black"/>
                </a:solidFill>
                <a:latin typeface="Times New Roman" panose="02020603050405020304" pitchFamily="18" charset="0"/>
                <a:cs typeface="Times New Roman" panose="02020603050405020304" pitchFamily="18" charset="0"/>
              </a:rPr>
              <a:t>EU foreign policy</a:t>
            </a:r>
          </a:p>
        </p:txBody>
      </p:sp>
      <p:sp>
        <p:nvSpPr>
          <p:cNvPr id="7" name="Прямоугольник 6"/>
          <p:cNvSpPr/>
          <p:nvPr/>
        </p:nvSpPr>
        <p:spPr>
          <a:xfrm>
            <a:off x="247693" y="2852936"/>
            <a:ext cx="6988603" cy="2677656"/>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objectives of foreign policy</a:t>
            </a:r>
            <a:r>
              <a:rPr lang="ru-RU"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to guarantee the protection of values, basic interests, security, independence, integrity,</a:t>
            </a:r>
          </a:p>
          <a:p>
            <a:r>
              <a:rPr lang="en-US" sz="2400" dirty="0">
                <a:latin typeface="Times New Roman" panose="02020603050405020304" pitchFamily="18" charset="0"/>
                <a:cs typeface="Times New Roman" panose="02020603050405020304" pitchFamily="18" charset="0"/>
              </a:rPr>
              <a:t>- to preserve peace, prevent conflicts,</a:t>
            </a:r>
          </a:p>
          <a:p>
            <a:r>
              <a:rPr lang="en-US" sz="2400" dirty="0">
                <a:latin typeface="Times New Roman" panose="02020603050405020304" pitchFamily="18" charset="0"/>
                <a:cs typeface="Times New Roman" panose="02020603050405020304" pitchFamily="18" charset="0"/>
              </a:rPr>
              <a:t>- Strengthen and support human rights,</a:t>
            </a:r>
          </a:p>
          <a:p>
            <a:r>
              <a:rPr lang="en-US" sz="2400" dirty="0">
                <a:latin typeface="Times New Roman" panose="02020603050405020304" pitchFamily="18" charset="0"/>
                <a:cs typeface="Times New Roman" panose="02020603050405020304" pitchFamily="18" charset="0"/>
              </a:rPr>
              <a:t>- to provide assistance to the population and regions affected by disasters.</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16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83568" y="908720"/>
            <a:ext cx="7560840" cy="2677656"/>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Bodies</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are a number of bodies set up within the context of the CFSP. </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Two bodies carried over from the Western European Union are</a:t>
            </a:r>
            <a:r>
              <a:rPr lang="ru-RU"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European Union Institute for Security Studies (EUISS) </a:t>
            </a:r>
            <a:endParaRPr lang="ru-RU"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European Union Satellite Centre (EUSC). </a:t>
            </a:r>
            <a:endParaRPr lang="ru-RU" sz="2400" dirty="0">
              <a:latin typeface="Times New Roman" panose="02020603050405020304" pitchFamily="18" charset="0"/>
              <a:cs typeface="Times New Roman" panose="02020603050405020304" pitchFamily="18" charset="0"/>
            </a:endParaRPr>
          </a:p>
        </p:txBody>
      </p:sp>
      <p:pic>
        <p:nvPicPr>
          <p:cNvPr id="5" name="Picture 2" descr="http://inpress.ua/uploads/news/2014/07/16/3d366cb5d14c85123ac67777c5557afa129388e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199" y="3586376"/>
            <a:ext cx="4341125" cy="315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6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1340768"/>
            <a:ext cx="7488832" cy="3046988"/>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World Bank Group Experts Help Countries Compete In Global Markets</a:t>
            </a:r>
            <a:endParaRPr lang="ru-RU"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World Bank Group has developed a range of tools for policy-makers to better understand and exploit a wide range of factors that impact competitiveness, including</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countries' export composition, </a:t>
            </a:r>
            <a:endParaRPr lang="ru-RU"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export sophistication level, </a:t>
            </a:r>
            <a:endParaRPr lang="ru-RU"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export diversification</a:t>
            </a:r>
            <a:r>
              <a:rPr lang="ru-RU" sz="2400" dirty="0">
                <a:latin typeface="Times New Roman" panose="02020603050405020304" pitchFamily="18" charset="0"/>
                <a:cs typeface="Times New Roman" panose="02020603050405020304" pitchFamily="18" charset="0"/>
              </a:rPr>
              <a:t>.</a:t>
            </a:r>
          </a:p>
        </p:txBody>
      </p:sp>
      <p:sp>
        <p:nvSpPr>
          <p:cNvPr id="4" name="Прямоугольник 3"/>
          <p:cNvSpPr/>
          <p:nvPr/>
        </p:nvSpPr>
        <p:spPr>
          <a:xfrm>
            <a:off x="1187624" y="120742"/>
            <a:ext cx="7056784" cy="523220"/>
          </a:xfrm>
          <a:prstGeom prst="rect">
            <a:avLst/>
          </a:prstGeom>
        </p:spPr>
        <p:txBody>
          <a:bodyPr wrap="square">
            <a:spAutoFit/>
          </a:bodyPr>
          <a:lstStyle/>
          <a:p>
            <a:pPr lvl="0"/>
            <a:r>
              <a:rPr lang="ru-RU" sz="2800" b="1" dirty="0">
                <a:solidFill>
                  <a:prstClr val="black"/>
                </a:solidFill>
                <a:latin typeface="Times New Roman" panose="02020603050405020304" pitchFamily="18" charset="0"/>
                <a:cs typeface="Times New Roman" panose="02020603050405020304" pitchFamily="18" charset="0"/>
              </a:rPr>
              <a:t>7. </a:t>
            </a:r>
            <a:r>
              <a:rPr lang="en-US" sz="2800" b="1" dirty="0">
                <a:solidFill>
                  <a:prstClr val="black"/>
                </a:solidFill>
                <a:latin typeface="Times New Roman" panose="02020603050405020304" pitchFamily="18" charset="0"/>
                <a:cs typeface="Times New Roman" panose="02020603050405020304" pitchFamily="18" charset="0"/>
              </a:rPr>
              <a:t>Competitiveness and support for business</a:t>
            </a:r>
            <a:endParaRPr lang="ru-RU"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16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0"/>
            <a:ext cx="8784976" cy="6354047"/>
          </a:xfrm>
          <a:prstGeom prst="rect">
            <a:avLst/>
          </a:prstGeom>
        </p:spPr>
        <p:txBody>
          <a:bodyPr wrap="square">
            <a:spAutoFit/>
          </a:bodyPr>
          <a:lstStyle/>
          <a:p>
            <a:pPr algn="ctr">
              <a:lnSpc>
                <a:spcPct val="115000"/>
              </a:lnSpc>
              <a:spcBef>
                <a:spcPts val="2400"/>
              </a:spcBef>
              <a:spcAft>
                <a:spcPts val="0"/>
              </a:spcAft>
            </a:pPr>
            <a:r>
              <a:rPr lang="en-US" sz="2800" b="1" dirty="0">
                <a:solidFill>
                  <a:schemeClr val="tx1">
                    <a:lumMod val="95000"/>
                    <a:lumOff val="5000"/>
                  </a:schemeClr>
                </a:solidFill>
                <a:latin typeface="Times New Roman" panose="02020603050405020304" pitchFamily="18" charset="0"/>
                <a:ea typeface="Times New Roman"/>
                <a:cs typeface="Times New Roman" panose="02020603050405020304" pitchFamily="18" charset="0"/>
              </a:rPr>
              <a:t>References</a:t>
            </a:r>
            <a:endParaRPr lang="ru-RU" sz="2800" dirty="0">
              <a:solidFill>
                <a:schemeClr val="tx1">
                  <a:lumMod val="95000"/>
                  <a:lumOff val="5000"/>
                </a:schemeClr>
              </a:solidFill>
              <a:latin typeface="Times New Roman" panose="02020603050405020304" pitchFamily="18" charset="0"/>
              <a:ea typeface="Calibri"/>
              <a:cs typeface="Times New Roman" panose="02020603050405020304" pitchFamily="18" charset="0"/>
            </a:endParaRPr>
          </a:p>
          <a:p>
            <a:pPr>
              <a:lnSpc>
                <a:spcPct val="115000"/>
              </a:lnSpc>
              <a:spcBef>
                <a:spcPts val="150"/>
              </a:spcBef>
              <a:spcAft>
                <a:spcPts val="150"/>
              </a:spcAft>
            </a:pPr>
            <a:r>
              <a:rPr lang="en-US" dirty="0">
                <a:latin typeface="Times New Roman"/>
                <a:ea typeface="Calibri"/>
                <a:cs typeface="Times New Roman"/>
              </a:rPr>
              <a:t> </a:t>
            </a:r>
            <a:r>
              <a:rPr lang="en-US" sz="1600" dirty="0">
                <a:latin typeface="Times New Roman" panose="02020603050405020304" pitchFamily="18" charset="0"/>
                <a:ea typeface="Calibri"/>
                <a:cs typeface="Times New Roman" panose="02020603050405020304" pitchFamily="18" charset="0"/>
              </a:rPr>
              <a:t>1. European Commission  [Electronic resource]. – Mode of access : </a:t>
            </a:r>
            <a:r>
              <a:rPr lang="en-US" sz="1600" u="sng" dirty="0">
                <a:latin typeface="Times New Roman" panose="02020603050405020304" pitchFamily="18" charset="0"/>
                <a:ea typeface="Calibri"/>
                <a:cs typeface="Times New Roman" panose="02020603050405020304" pitchFamily="18" charset="0"/>
              </a:rPr>
              <a:t>http://ec.europa.eu/trade/policy/</a:t>
            </a:r>
            <a:endParaRPr lang="ru-RU" sz="1600" dirty="0">
              <a:latin typeface="Times New Roman" panose="02020603050405020304" pitchFamily="18" charset="0"/>
              <a:ea typeface="Calibri"/>
              <a:cs typeface="Times New Roman" panose="02020603050405020304" pitchFamily="18" charset="0"/>
            </a:endParaRPr>
          </a:p>
          <a:p>
            <a:pPr>
              <a:lnSpc>
                <a:spcPct val="115000"/>
              </a:lnSpc>
              <a:spcBef>
                <a:spcPts val="150"/>
              </a:spcBef>
              <a:spcAft>
                <a:spcPts val="150"/>
              </a:spcAft>
            </a:pPr>
            <a:r>
              <a:rPr lang="en-US" sz="1600" dirty="0">
                <a:latin typeface="Times New Roman" panose="02020603050405020304" pitchFamily="18" charset="0"/>
                <a:ea typeface="Calibri"/>
                <a:cs typeface="Times New Roman" panose="02020603050405020304" pitchFamily="18" charset="0"/>
              </a:rPr>
              <a:t>2. Trade regimes applicable to developing countries [Electronic resource]. – Mode of access : </a:t>
            </a:r>
            <a:r>
              <a:rPr lang="en-US" sz="1600" u="sng" dirty="0">
                <a:latin typeface="Times New Roman" panose="02020603050405020304" pitchFamily="18" charset="0"/>
                <a:ea typeface="Calibri"/>
                <a:cs typeface="Times New Roman" panose="02020603050405020304" pitchFamily="18" charset="0"/>
              </a:rPr>
              <a:t>http://www.europarl.europa.eu/atyourservice/en/displayFtu.html?ftuId=FTU_6.2.3.html</a:t>
            </a:r>
            <a:endParaRPr lang="ru-RU" sz="1600" dirty="0">
              <a:latin typeface="Times New Roman" panose="02020603050405020304" pitchFamily="18" charset="0"/>
              <a:ea typeface="Calibri"/>
              <a:cs typeface="Times New Roman" panose="02020603050405020304" pitchFamily="18" charset="0"/>
            </a:endParaRPr>
          </a:p>
          <a:p>
            <a:pPr>
              <a:lnSpc>
                <a:spcPct val="115000"/>
              </a:lnSpc>
              <a:spcBef>
                <a:spcPts val="150"/>
              </a:spcBef>
              <a:spcAft>
                <a:spcPts val="150"/>
              </a:spcAft>
            </a:pPr>
            <a:r>
              <a:rPr lang="en-US" sz="1600" dirty="0">
                <a:latin typeface="Times New Roman" panose="02020603050405020304" pitchFamily="18" charset="0"/>
                <a:ea typeface="Calibri"/>
                <a:cs typeface="Times New Roman" panose="02020603050405020304" pitchFamily="18" charset="0"/>
              </a:rPr>
              <a:t>3. Industrial policy  [Electronic resource]. – Mode of access : </a:t>
            </a:r>
            <a:r>
              <a:rPr lang="en-US" sz="1600" u="sng" dirty="0">
                <a:latin typeface="Times New Roman" panose="02020603050405020304" pitchFamily="18" charset="0"/>
                <a:ea typeface="Calibri"/>
                <a:cs typeface="Times New Roman" panose="02020603050405020304" pitchFamily="18" charset="0"/>
              </a:rPr>
              <a:t>http://ec.europa.eu/growth/industry/policy/</a:t>
            </a:r>
            <a:endParaRPr lang="ru-RU" sz="1600" dirty="0">
              <a:latin typeface="Times New Roman" panose="02020603050405020304" pitchFamily="18" charset="0"/>
              <a:ea typeface="Calibri"/>
              <a:cs typeface="Times New Roman" panose="02020603050405020304" pitchFamily="18" charset="0"/>
            </a:endParaRPr>
          </a:p>
          <a:p>
            <a:pPr>
              <a:lnSpc>
                <a:spcPct val="115000"/>
              </a:lnSpc>
              <a:spcBef>
                <a:spcPts val="150"/>
              </a:spcBef>
              <a:spcAft>
                <a:spcPts val="150"/>
              </a:spcAft>
            </a:pPr>
            <a:r>
              <a:rPr lang="en-US" sz="1600" dirty="0">
                <a:latin typeface="Times New Roman" panose="02020603050405020304" pitchFamily="18" charset="0"/>
                <a:ea typeface="Calibri"/>
                <a:cs typeface="Times New Roman" panose="02020603050405020304" pitchFamily="18" charset="0"/>
              </a:rPr>
              <a:t>4. EU position in world trade  [Electronic resource]. – Mode of access : </a:t>
            </a:r>
            <a:r>
              <a:rPr lang="en-US" sz="1600" u="sng" dirty="0">
                <a:latin typeface="Times New Roman" panose="02020603050405020304" pitchFamily="18" charset="0"/>
                <a:ea typeface="Calibri"/>
                <a:cs typeface="Times New Roman" panose="02020603050405020304" pitchFamily="18" charset="0"/>
              </a:rPr>
              <a:t>http://ec.europa.eu/trade/policy/eu-position-in-world-trade/</a:t>
            </a:r>
            <a:endParaRPr lang="ru-RU" sz="1600" dirty="0">
              <a:latin typeface="Times New Roman" panose="02020603050405020304" pitchFamily="18" charset="0"/>
              <a:ea typeface="Calibri"/>
              <a:cs typeface="Times New Roman" panose="02020603050405020304" pitchFamily="18" charset="0"/>
            </a:endParaRPr>
          </a:p>
          <a:p>
            <a:pPr>
              <a:lnSpc>
                <a:spcPct val="115000"/>
              </a:lnSpc>
              <a:spcBef>
                <a:spcPts val="150"/>
              </a:spcBef>
              <a:spcAft>
                <a:spcPts val="150"/>
              </a:spcAft>
            </a:pPr>
            <a:r>
              <a:rPr lang="en-US" sz="1600" dirty="0">
                <a:latin typeface="Times New Roman" panose="02020603050405020304" pitchFamily="18" charset="0"/>
                <a:ea typeface="Calibri"/>
                <a:cs typeface="Times New Roman" panose="02020603050405020304" pitchFamily="18" charset="0"/>
              </a:rPr>
              <a:t>5. Enlargement of the European Union  [Electronic resource]. – Mode of access : </a:t>
            </a:r>
            <a:r>
              <a:rPr lang="en-US" sz="1600" u="sng" dirty="0">
                <a:latin typeface="Times New Roman" panose="02020603050405020304" pitchFamily="18" charset="0"/>
                <a:ea typeface="Calibri"/>
                <a:cs typeface="Times New Roman" panose="02020603050405020304" pitchFamily="18" charset="0"/>
              </a:rPr>
              <a:t>https://en.wikipedia.org/wiki/Enlargement_of_the_European_Union</a:t>
            </a:r>
            <a:endParaRPr lang="ru-RU" sz="1600" dirty="0">
              <a:latin typeface="Times New Roman" panose="02020603050405020304" pitchFamily="18" charset="0"/>
              <a:ea typeface="Calibri"/>
              <a:cs typeface="Times New Roman" panose="02020603050405020304" pitchFamily="18" charset="0"/>
            </a:endParaRPr>
          </a:p>
          <a:p>
            <a:pPr>
              <a:lnSpc>
                <a:spcPct val="115000"/>
              </a:lnSpc>
              <a:spcBef>
                <a:spcPts val="150"/>
              </a:spcBef>
              <a:spcAft>
                <a:spcPts val="150"/>
              </a:spcAft>
            </a:pPr>
            <a:r>
              <a:rPr lang="en-US" sz="1600" dirty="0">
                <a:latin typeface="Times New Roman" panose="02020603050405020304" pitchFamily="18" charset="0"/>
                <a:ea typeface="Calibri"/>
                <a:cs typeface="Times New Roman" panose="02020603050405020304" pitchFamily="18" charset="0"/>
              </a:rPr>
              <a:t>6. Economic partnerships - Trade [Electronic resource]. – Mode of access : </a:t>
            </a:r>
            <a:r>
              <a:rPr lang="en-US" sz="1600" u="sng" dirty="0">
                <a:latin typeface="Times New Roman" panose="02020603050405020304" pitchFamily="18" charset="0"/>
                <a:ea typeface="Calibri"/>
                <a:cs typeface="Times New Roman" panose="02020603050405020304" pitchFamily="18" charset="0"/>
              </a:rPr>
              <a:t>http://ec.europa.eu/trade/policy/countries-and-regions/development/economic-partnerships/</a:t>
            </a:r>
            <a:endParaRPr lang="ru-RU" sz="1600" dirty="0">
              <a:latin typeface="Times New Roman" panose="02020603050405020304" pitchFamily="18" charset="0"/>
              <a:ea typeface="Calibri"/>
              <a:cs typeface="Times New Roman" panose="02020603050405020304" pitchFamily="18" charset="0"/>
            </a:endParaRPr>
          </a:p>
          <a:p>
            <a:pPr>
              <a:lnSpc>
                <a:spcPct val="115000"/>
              </a:lnSpc>
              <a:spcBef>
                <a:spcPts val="150"/>
              </a:spcBef>
              <a:spcAft>
                <a:spcPts val="150"/>
              </a:spcAft>
            </a:pPr>
            <a:r>
              <a:rPr lang="en-US" sz="1600" dirty="0">
                <a:latin typeface="Times New Roman" panose="02020603050405020304" pitchFamily="18" charset="0"/>
                <a:ea typeface="Calibri"/>
                <a:cs typeface="Times New Roman" panose="02020603050405020304" pitchFamily="18" charset="0"/>
              </a:rPr>
              <a:t>7. Common Foreign and Security Policy  [Electronic resource]. – Mode of access : </a:t>
            </a:r>
            <a:r>
              <a:rPr lang="en-US" sz="1600" u="sng" dirty="0">
                <a:latin typeface="Times New Roman" panose="02020603050405020304" pitchFamily="18" charset="0"/>
                <a:ea typeface="Calibri"/>
                <a:cs typeface="Times New Roman" panose="02020603050405020304" pitchFamily="18" charset="0"/>
              </a:rPr>
              <a:t>https://en.wikipedia.org/wiki/Common_Foreign_and_Security_Policy</a:t>
            </a:r>
            <a:endParaRPr lang="ru-RU" sz="1600" dirty="0">
              <a:latin typeface="Times New Roman" panose="02020603050405020304" pitchFamily="18" charset="0"/>
              <a:ea typeface="Calibri"/>
              <a:cs typeface="Times New Roman" panose="02020603050405020304" pitchFamily="18" charset="0"/>
            </a:endParaRPr>
          </a:p>
          <a:p>
            <a:pPr>
              <a:lnSpc>
                <a:spcPct val="115000"/>
              </a:lnSpc>
              <a:spcBef>
                <a:spcPts val="150"/>
              </a:spcBef>
              <a:spcAft>
                <a:spcPts val="150"/>
              </a:spcAft>
            </a:pPr>
            <a:r>
              <a:rPr lang="en-US" sz="1600" dirty="0">
                <a:latin typeface="Times New Roman" panose="02020603050405020304" pitchFamily="18" charset="0"/>
                <a:ea typeface="Calibri"/>
                <a:cs typeface="Times New Roman" panose="02020603050405020304" pitchFamily="18" charset="0"/>
              </a:rPr>
              <a:t>8. Trade Competitiveness  [Electronic resource]. – Mode of access : </a:t>
            </a:r>
            <a:r>
              <a:rPr lang="en-US" sz="1600" u="sng" dirty="0">
                <a:latin typeface="Times New Roman" panose="02020603050405020304" pitchFamily="18" charset="0"/>
                <a:ea typeface="Calibri"/>
                <a:cs typeface="Times New Roman" panose="02020603050405020304" pitchFamily="18" charset="0"/>
              </a:rPr>
              <a:t>http://www.worldbank.org/en/topic/trade/brief/trade-competitiveness</a:t>
            </a:r>
            <a:endParaRPr lang="ru-RU" sz="1600" dirty="0">
              <a:latin typeface="Times New Roman" panose="02020603050405020304" pitchFamily="18" charset="0"/>
              <a:ea typeface="Calibri"/>
              <a:cs typeface="Times New Roman" panose="02020603050405020304" pitchFamily="18" charset="0"/>
            </a:endParaRPr>
          </a:p>
          <a:p>
            <a:pPr>
              <a:lnSpc>
                <a:spcPct val="115000"/>
              </a:lnSpc>
              <a:spcBef>
                <a:spcPts val="150"/>
              </a:spcBef>
              <a:spcAft>
                <a:spcPts val="150"/>
              </a:spcAft>
            </a:pPr>
            <a:r>
              <a:rPr lang="en-US" sz="1600" dirty="0">
                <a:latin typeface="Times New Roman" panose="02020603050405020304" pitchFamily="18" charset="0"/>
                <a:ea typeface="Calibri"/>
                <a:cs typeface="Times New Roman" panose="02020603050405020304" pitchFamily="18" charset="0"/>
              </a:rPr>
              <a:t>9. Accessing markets - Trade [Electronic resource]. – Mode of access : </a:t>
            </a:r>
            <a:r>
              <a:rPr lang="en-US" sz="1600" u="sng" dirty="0">
                <a:latin typeface="Times New Roman" panose="02020603050405020304" pitchFamily="18" charset="0"/>
                <a:ea typeface="Calibri"/>
                <a:cs typeface="Times New Roman" panose="02020603050405020304" pitchFamily="18" charset="0"/>
              </a:rPr>
              <a:t>http://ec.europa.eu/trade/policy/accessing-markets/</a:t>
            </a:r>
            <a:endParaRPr lang="ru-RU" sz="1600" dirty="0">
              <a:latin typeface="Times New Roman" panose="02020603050405020304" pitchFamily="18" charset="0"/>
              <a:ea typeface="Calibri"/>
              <a:cs typeface="Times New Roman" panose="02020603050405020304" pitchFamily="18" charset="0"/>
            </a:endParaRPr>
          </a:p>
          <a:p>
            <a:r>
              <a:rPr lang="en-US" sz="1600" dirty="0">
                <a:latin typeface="Times New Roman" panose="02020603050405020304" pitchFamily="18" charset="0"/>
                <a:ea typeface="Calibri"/>
                <a:cs typeface="Times New Roman" panose="02020603050405020304" pitchFamily="18" charset="0"/>
              </a:rPr>
              <a:t>10. European Union Trade Policy [Electronic resource]. – Mode of access : </a:t>
            </a:r>
            <a:r>
              <a:rPr lang="en-US" sz="1600" u="sng" dirty="0">
                <a:latin typeface="Times New Roman" panose="02020603050405020304" pitchFamily="18" charset="0"/>
                <a:ea typeface="Calibri"/>
                <a:cs typeface="Times New Roman" panose="02020603050405020304" pitchFamily="18" charset="0"/>
              </a:rPr>
              <a:t>http://www.powershow.com/view/1371cc-YThhN/European_Union_Trade_Policy_powerpoint_ppt_presentation</a:t>
            </a:r>
            <a:endParaRPr lang="ru-RU" sz="16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41416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83568" y="2274838"/>
            <a:ext cx="7776864" cy="2308324"/>
          </a:xfrm>
          <a:prstGeom prst="rect">
            <a:avLst/>
          </a:prstGeom>
        </p:spPr>
        <p:txBody>
          <a:bodyPr wrap="square">
            <a:spAutoFit/>
          </a:bodyPr>
          <a:lstStyle/>
          <a:p>
            <a:pPr lvl="0" algn="ctr"/>
            <a:r>
              <a:rPr lang="en-US" sz="7200" dirty="0">
                <a:solidFill>
                  <a:prstClr val="black"/>
                </a:solidFill>
                <a:latin typeface="Times New Roman" panose="02020603050405020304" pitchFamily="18" charset="0"/>
                <a:cs typeface="Times New Roman" panose="02020603050405020304" pitchFamily="18" charset="0"/>
              </a:rPr>
              <a:t>Thank you for attention</a:t>
            </a:r>
          </a:p>
        </p:txBody>
      </p:sp>
    </p:spTree>
    <p:extLst>
      <p:ext uri="{BB962C8B-B14F-4D97-AF65-F5344CB8AC3E}">
        <p14:creationId xmlns:p14="http://schemas.microsoft.com/office/powerpoint/2010/main" val="404158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51720" y="197686"/>
            <a:ext cx="5423216"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The European trade policy system</a:t>
            </a:r>
            <a:endParaRPr lang="ru-RU" sz="28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19572" y="1595021"/>
            <a:ext cx="7128792" cy="3108543"/>
          </a:xfrm>
          <a:prstGeom prst="rect">
            <a:avLst/>
          </a:prstGeom>
        </p:spPr>
        <p:txBody>
          <a:bodyPr wrap="square">
            <a:spAutoFit/>
          </a:bodyPr>
          <a:lstStyle/>
          <a:p>
            <a:pPr lvl="0"/>
            <a:r>
              <a:rPr lang="ru-RU" sz="2800" b="1"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Nontariff barriers and tariff barriers</a:t>
            </a:r>
            <a:endParaRPr lang="ru-RU" sz="2800" b="1" dirty="0">
              <a:latin typeface="Times New Roman" panose="02020603050405020304" pitchFamily="18" charset="0"/>
              <a:cs typeface="Times New Roman" panose="02020603050405020304" pitchFamily="18" charset="0"/>
            </a:endParaRPr>
          </a:p>
          <a:p>
            <a:pPr lvl="0"/>
            <a:r>
              <a:rPr lang="ru-RU" sz="2800" b="1"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Free trade regime</a:t>
            </a:r>
            <a:endParaRPr lang="ru-RU" sz="2800" b="1" dirty="0">
              <a:latin typeface="Times New Roman" panose="02020603050405020304" pitchFamily="18" charset="0"/>
              <a:cs typeface="Times New Roman" panose="02020603050405020304" pitchFamily="18" charset="0"/>
            </a:endParaRPr>
          </a:p>
          <a:p>
            <a:pPr lvl="0"/>
            <a:r>
              <a:rPr lang="ru-RU" sz="2800" b="1"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Industrial policy</a:t>
            </a:r>
            <a:endParaRPr lang="ru-RU" sz="2800" b="1" dirty="0">
              <a:latin typeface="Times New Roman" panose="02020603050405020304" pitchFamily="18" charset="0"/>
              <a:cs typeface="Times New Roman" panose="02020603050405020304" pitchFamily="18" charset="0"/>
            </a:endParaRPr>
          </a:p>
          <a:p>
            <a:pPr lvl="0"/>
            <a:r>
              <a:rPr lang="ru-RU" sz="2800" b="1" dirty="0">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Economic partnership agreements</a:t>
            </a:r>
            <a:endParaRPr lang="ru-RU" sz="2800" b="1" dirty="0">
              <a:latin typeface="Times New Roman" panose="02020603050405020304" pitchFamily="18" charset="0"/>
              <a:cs typeface="Times New Roman" panose="02020603050405020304" pitchFamily="18" charset="0"/>
            </a:endParaRPr>
          </a:p>
          <a:p>
            <a:pPr lvl="0"/>
            <a:r>
              <a:rPr lang="ru-RU" sz="2800" b="1" dirty="0">
                <a:latin typeface="Times New Roman" panose="02020603050405020304" pitchFamily="18" charset="0"/>
                <a:cs typeface="Times New Roman" panose="02020603050405020304" pitchFamily="18" charset="0"/>
              </a:rPr>
              <a:t>5.</a:t>
            </a:r>
            <a:r>
              <a:rPr lang="en-US" sz="2800" b="1" dirty="0">
                <a:latin typeface="Times New Roman" panose="02020603050405020304" pitchFamily="18" charset="0"/>
                <a:cs typeface="Times New Roman" panose="02020603050405020304" pitchFamily="18" charset="0"/>
              </a:rPr>
              <a:t>Trade policy and enlargement</a:t>
            </a:r>
            <a:endParaRPr lang="ru-RU" sz="2800" b="1" dirty="0">
              <a:latin typeface="Times New Roman" panose="02020603050405020304" pitchFamily="18" charset="0"/>
              <a:cs typeface="Times New Roman" panose="02020603050405020304" pitchFamily="18" charset="0"/>
            </a:endParaRPr>
          </a:p>
          <a:p>
            <a:pPr lvl="0"/>
            <a:r>
              <a:rPr lang="ru-RU" sz="2800" b="1" dirty="0">
                <a:latin typeface="Times New Roman" panose="02020603050405020304" pitchFamily="18" charset="0"/>
                <a:cs typeface="Times New Roman" panose="02020603050405020304" pitchFamily="18" charset="0"/>
              </a:rPr>
              <a:t>6.</a:t>
            </a:r>
            <a:r>
              <a:rPr lang="en-US" sz="2800" b="1" dirty="0">
                <a:latin typeface="Times New Roman" panose="02020603050405020304" pitchFamily="18" charset="0"/>
                <a:cs typeface="Times New Roman" panose="02020603050405020304" pitchFamily="18" charset="0"/>
              </a:rPr>
              <a:t>EU foreign policy,</a:t>
            </a:r>
            <a:endParaRPr lang="ru-RU" sz="2800" b="1" dirty="0">
              <a:latin typeface="Times New Roman" panose="02020603050405020304" pitchFamily="18" charset="0"/>
              <a:cs typeface="Times New Roman" panose="02020603050405020304" pitchFamily="18" charset="0"/>
            </a:endParaRPr>
          </a:p>
          <a:p>
            <a:pPr lvl="0"/>
            <a:r>
              <a:rPr lang="ru-RU" sz="2800" b="1" dirty="0">
                <a:latin typeface="Times New Roman" panose="02020603050405020304" pitchFamily="18" charset="0"/>
                <a:cs typeface="Times New Roman" panose="02020603050405020304" pitchFamily="18" charset="0"/>
              </a:rPr>
              <a:t>7.</a:t>
            </a:r>
            <a:r>
              <a:rPr lang="en-US" sz="2800" b="1" dirty="0">
                <a:latin typeface="Times New Roman" panose="02020603050405020304" pitchFamily="18" charset="0"/>
                <a:cs typeface="Times New Roman" panose="02020603050405020304" pitchFamily="18" charset="0"/>
              </a:rPr>
              <a:t>Competitiveness and support for business</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5567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552" y="908720"/>
            <a:ext cx="8280920" cy="1569660"/>
          </a:xfrm>
          <a:prstGeom prst="rect">
            <a:avLst/>
          </a:prstGeom>
        </p:spPr>
        <p:txBody>
          <a:bodyPr wrap="square">
            <a:spAutoFit/>
          </a:bodyPr>
          <a:lstStyle/>
          <a:p>
            <a:pPr lvl="0" algn="ctr"/>
            <a:r>
              <a:rPr lang="en-US" sz="2400" b="1" u="sng" dirty="0">
                <a:latin typeface="Times New Roman" panose="02020603050405020304" pitchFamily="18" charset="0"/>
                <a:cs typeface="Times New Roman" panose="02020603050405020304" pitchFamily="18" charset="0"/>
              </a:rPr>
              <a:t>Non</a:t>
            </a:r>
            <a:r>
              <a:rPr lang="ru-RU" sz="2400" b="1" u="sng"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tariff barriers </a:t>
            </a:r>
            <a:endParaRPr lang="ru-RU" sz="2400" b="1"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Non-Tariff Barriers (NTBs) include all the rules, regulations and bureaucratic delays that help in keeping foreign goods out of the domestic markets. </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19672" y="120742"/>
            <a:ext cx="6226384" cy="523220"/>
          </a:xfrm>
          <a:prstGeom prst="rect">
            <a:avLst/>
          </a:prstGeom>
        </p:spPr>
        <p:txBody>
          <a:bodyPr wrap="none">
            <a:spAutoFit/>
          </a:bodyPr>
          <a:lstStyle/>
          <a:p>
            <a:pPr lvl="0"/>
            <a:r>
              <a:rPr lang="ru-RU" sz="2800" b="1" dirty="0">
                <a:latin typeface="Times New Roman" panose="02020603050405020304" pitchFamily="18" charset="0"/>
                <a:cs typeface="Times New Roman" panose="02020603050405020304" pitchFamily="18" charset="0"/>
              </a:rPr>
              <a:t>1. </a:t>
            </a:r>
            <a:r>
              <a:rPr lang="en-US" sz="2800" b="1" dirty="0">
                <a:latin typeface="Times New Roman" panose="02020603050405020304" pitchFamily="18" charset="0"/>
                <a:cs typeface="Times New Roman" panose="02020603050405020304" pitchFamily="18" charset="0"/>
              </a:rPr>
              <a:t>Nontariff barriers and tariff barriers</a:t>
            </a:r>
            <a:endParaRPr lang="ru-RU" sz="28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78088" y="4869160"/>
            <a:ext cx="8280920" cy="1569660"/>
          </a:xfrm>
          <a:prstGeom prst="rect">
            <a:avLst/>
          </a:prstGeom>
        </p:spPr>
        <p:txBody>
          <a:bodyPr wrap="square">
            <a:spAutoFit/>
          </a:bodyPr>
          <a:lstStyle/>
          <a:p>
            <a:pPr lvl="0" algn="ctr"/>
            <a:r>
              <a:rPr lang="en-US" sz="2400" b="1" u="sng" dirty="0">
                <a:solidFill>
                  <a:prstClr val="black"/>
                </a:solidFill>
                <a:latin typeface="Times New Roman" panose="02020603050405020304" pitchFamily="18" charset="0"/>
                <a:cs typeface="Times New Roman" panose="02020603050405020304" pitchFamily="18" charset="0"/>
              </a:rPr>
              <a:t>Tariff Barriers</a:t>
            </a:r>
            <a:endParaRPr lang="ru-RU" sz="2400" u="sng"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Tariff is a tax levied on goods traded internationally, that is on imports. As a result, the price level of imported products rises and the demand for them decrease, thus imports are less.</a:t>
            </a:r>
            <a:endParaRPr lang="ru-RU" sz="2400" dirty="0">
              <a:solidFill>
                <a:prstClr val="black"/>
              </a:solidFill>
              <a:latin typeface="Times New Roman" panose="02020603050405020304" pitchFamily="18" charset="0"/>
              <a:cs typeface="Times New Roman" panose="02020603050405020304" pitchFamily="18" charset="0"/>
            </a:endParaRPr>
          </a:p>
        </p:txBody>
      </p:sp>
      <p:pic>
        <p:nvPicPr>
          <p:cNvPr id="6146" name="Picture 2" descr="https://upload.wikimedia.org/wikipedia/commons/4/46/Free_Trade_and_Protect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2245" t="3961" r="3421" b="11628"/>
          <a:stretch/>
        </p:blipFill>
        <p:spPr bwMode="auto">
          <a:xfrm>
            <a:off x="2772628" y="2094796"/>
            <a:ext cx="4751700" cy="277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16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89843"/>
            <a:ext cx="8712968" cy="5262979"/>
          </a:xfrm>
          <a:prstGeom prst="rect">
            <a:avLst/>
          </a:prstGeom>
        </p:spPr>
        <p:txBody>
          <a:bodyPr wrap="square">
            <a:spAutoFit/>
          </a:bodyPr>
          <a:lstStyle/>
          <a:p>
            <a:pPr algn="ctr"/>
            <a:r>
              <a:rPr lang="en-US" sz="2400" b="1" i="1" dirty="0">
                <a:latin typeface="Times New Roman" panose="02020603050405020304" pitchFamily="18" charset="0"/>
                <a:cs typeface="Times New Roman" panose="02020603050405020304" pitchFamily="18" charset="0"/>
              </a:rPr>
              <a:t>TYPES OF NON-TARIFF BARRIERS</a:t>
            </a:r>
            <a:endParaRPr lang="ru-RU"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Non- Tariff Barriers to trade can be categorized in six types:</a:t>
            </a:r>
            <a:endParaRPr lang="ru-RU" sz="2400" dirty="0">
              <a:latin typeface="Times New Roman" panose="02020603050405020304" pitchFamily="18" charset="0"/>
              <a:cs typeface="Times New Roman" panose="02020603050405020304" pitchFamily="18" charset="0"/>
            </a:endParaRPr>
          </a:p>
          <a:p>
            <a:pPr algn="ctr"/>
            <a:r>
              <a:rPr lang="en-US" sz="2400" b="1" u="sng" dirty="0">
                <a:latin typeface="Times New Roman" panose="02020603050405020304" pitchFamily="18" charset="0"/>
                <a:cs typeface="Times New Roman" panose="02020603050405020304" pitchFamily="18" charset="0"/>
              </a:rPr>
              <a:t>Specific Limitations on Trade:</a:t>
            </a:r>
            <a:endParaRPr lang="ru-RU" sz="2400" b="1" u="sng" dirty="0">
              <a:latin typeface="Times New Roman" panose="02020603050405020304" pitchFamily="18" charset="0"/>
              <a:cs typeface="Times New Roman" panose="02020603050405020304" pitchFamily="18" charset="0"/>
            </a:endParaRPr>
          </a:p>
          <a:p>
            <a:pPr algn="ctr"/>
            <a:endParaRPr lang="ru-RU" sz="2400" u="sng"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Quota shares</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quota is a restriction in value or in physical terms, imposed on import and export of certain goods for a certain period of time</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Import licenses/ Restrictive licenses</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Import licensing can be defined as administrative procedures requiring the submission of an application or other documentation, other than those required for customs purposes, to the relevant administrative body as a prior condition for importation of goods .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1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836713"/>
            <a:ext cx="8928992" cy="156966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Exchange controls</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is monitoring the amount of foreign exchange available to residents for purchasing foreign goods domestically or while travelling abroad is another way of restricting imports. </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2679" y="2828835"/>
            <a:ext cx="8928992" cy="120032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Import bans/ limitations</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is a government order forbidding imports of a specific kind or from a particular country. </a:t>
            </a:r>
          </a:p>
        </p:txBody>
      </p:sp>
      <p:sp>
        <p:nvSpPr>
          <p:cNvPr id="4" name="Прямоугольник 3"/>
          <p:cNvSpPr/>
          <p:nvPr/>
        </p:nvSpPr>
        <p:spPr>
          <a:xfrm>
            <a:off x="107504" y="4437112"/>
            <a:ext cx="8712968" cy="1569660"/>
          </a:xfrm>
          <a:prstGeom prst="rect">
            <a:avLst/>
          </a:prstGeom>
        </p:spPr>
        <p:txBody>
          <a:bodyPr wrap="square">
            <a:spAutoFit/>
          </a:bodyPr>
          <a:lstStyle/>
          <a:p>
            <a:pPr lvl="0"/>
            <a:r>
              <a:rPr lang="en-US" sz="2400" b="1" dirty="0">
                <a:solidFill>
                  <a:prstClr val="black"/>
                </a:solidFill>
                <a:latin typeface="Times New Roman" panose="02020603050405020304" pitchFamily="18" charset="0"/>
                <a:cs typeface="Times New Roman" panose="02020603050405020304" pitchFamily="18" charset="0"/>
              </a:rPr>
              <a:t>Embargoes</a:t>
            </a:r>
            <a:endParaRPr lang="ru-RU"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Embargo is a particular type of quotas prohibiting the trade, in other words, when imports from a specific country are totally banned. It is mostly put in place due to political reasons</a:t>
            </a: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1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4">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504" y="804938"/>
            <a:ext cx="8856984" cy="2677656"/>
          </a:xfrm>
          <a:prstGeom prst="rect">
            <a:avLst/>
          </a:prstGeom>
        </p:spPr>
        <p:txBody>
          <a:bodyPr wrap="square">
            <a:spAutoFit/>
          </a:bodyPr>
          <a:lstStyle/>
          <a:p>
            <a:pPr algn="ctr"/>
            <a:r>
              <a:rPr lang="en-US" sz="2400" b="1" u="sng" dirty="0">
                <a:latin typeface="Times New Roman" panose="02020603050405020304" pitchFamily="18" charset="0"/>
                <a:cs typeface="Times New Roman" panose="02020603050405020304" pitchFamily="18" charset="0"/>
              </a:rPr>
              <a:t>Customs and Administrative Entry Procedures</a:t>
            </a:r>
            <a:endParaRPr lang="ru-RU" sz="2400" b="1" u="sng" dirty="0">
              <a:latin typeface="Times New Roman" panose="02020603050405020304" pitchFamily="18" charset="0"/>
              <a:cs typeface="Times New Roman" panose="02020603050405020304" pitchFamily="18" charset="0"/>
            </a:endParaRPr>
          </a:p>
          <a:p>
            <a:pPr algn="ctr"/>
            <a:endParaRPr lang="ru-RU" sz="2400" u="sng"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Customs Valuation</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If the value ascribed to a particular product would turn out to be considerably higher than its real cost, it could end in affecting its competitiveness by increasing the total cost to the importer due to the excess duty. This would hence act as a barrier to international trade.</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4" y="3861048"/>
            <a:ext cx="8568952" cy="1938992"/>
          </a:xfrm>
          <a:prstGeom prst="rect">
            <a:avLst/>
          </a:prstGeom>
        </p:spPr>
        <p:txBody>
          <a:bodyPr wrap="square">
            <a:spAutoFit/>
          </a:bodyPr>
          <a:lstStyle/>
          <a:p>
            <a:pPr lvl="0"/>
            <a:r>
              <a:rPr lang="en-US" sz="2400" b="1" dirty="0">
                <a:solidFill>
                  <a:prstClr val="black"/>
                </a:solidFill>
                <a:latin typeface="Times New Roman" panose="02020603050405020304" pitchFamily="18" charset="0"/>
                <a:cs typeface="Times New Roman" panose="02020603050405020304" pitchFamily="18" charset="0"/>
              </a:rPr>
              <a:t>Antidumping practice</a:t>
            </a:r>
            <a:endParaRPr lang="ru-RU"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If a company exports a product at a price lower than the price it normally charges on its own home market, it is said to be "dumping" the product. Antidumping is prohibiting a country to dump, that is, to export goods at usual lower prices.</a:t>
            </a: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1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8220" y="2132856"/>
            <a:ext cx="8899158" cy="230832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Rules of origin</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Determining where a product comes from is no longer easy when raw materials and parts across the globe are used as inputs in the manufacturing plants. Rules of origin are important in implementing such trade policy instruments as anti-dumping and countervailing duties, origin marking, and safeguard measures.</a:t>
            </a:r>
            <a:endParaRPr lang="ru-RU" sz="2400" dirty="0">
              <a:latin typeface="Times New Roman" panose="02020603050405020304" pitchFamily="18" charset="0"/>
              <a:cs typeface="Times New Roman" panose="02020603050405020304" pitchFamily="18" charset="0"/>
            </a:endParaRPr>
          </a:p>
        </p:txBody>
      </p:sp>
      <p:pic>
        <p:nvPicPr>
          <p:cNvPr id="4" name="Picture 2" descr="C:\Users\pc\Desktop\пимоненко одз\20130521PHT08721_orig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4441180"/>
            <a:ext cx="3265258" cy="224486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8220" y="764704"/>
            <a:ext cx="9125780" cy="1200329"/>
          </a:xfrm>
          <a:prstGeom prst="rect">
            <a:avLst/>
          </a:prstGeom>
        </p:spPr>
        <p:txBody>
          <a:bodyPr wrap="square">
            <a:spAutoFit/>
          </a:bodyPr>
          <a:lstStyle/>
          <a:p>
            <a:pPr lvl="0"/>
            <a:r>
              <a:rPr lang="en-US" sz="2400" b="1" dirty="0">
                <a:solidFill>
                  <a:prstClr val="black"/>
                </a:solidFill>
                <a:latin typeface="Times New Roman" panose="02020603050405020304" pitchFamily="18" charset="0"/>
                <a:cs typeface="Times New Roman" panose="02020603050405020304" pitchFamily="18" charset="0"/>
              </a:rPr>
              <a:t>Documentation requirements</a:t>
            </a:r>
            <a:endParaRPr lang="ru-RU"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This is when complicated and unnecessary documentation requirements are asked by the importing countries</a:t>
            </a: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1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пимоненко одз\background-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Desktop\пимоненко одз\1010290__light-blue-sky_p.jpg"/>
          <p:cNvPicPr>
            <a:picLocks noChangeAspect="1" noChangeArrowheads="1"/>
          </p:cNvPicPr>
          <p:nvPr/>
        </p:nvPicPr>
        <p:blipFill rotWithShape="1">
          <a:blip r:embed="rId3">
            <a:extLst>
              <a:ext uri="{28A0092B-C50C-407E-A947-70E740481C1C}">
                <a14:useLocalDpi xmlns:a14="http://schemas.microsoft.com/office/drawing/2010/main" val="0"/>
              </a:ext>
            </a:extLst>
          </a:blip>
          <a:srcRect t="64979" b="23497"/>
          <a:stretch/>
        </p:blipFill>
        <p:spPr bwMode="auto">
          <a:xfrm>
            <a:off x="0" y="0"/>
            <a:ext cx="9144000"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908720"/>
            <a:ext cx="8712968" cy="3046988"/>
          </a:xfrm>
          <a:prstGeom prst="rect">
            <a:avLst/>
          </a:prstGeom>
        </p:spPr>
        <p:txBody>
          <a:bodyPr wrap="square">
            <a:spAutoFit/>
          </a:bodyPr>
          <a:lstStyle/>
          <a:p>
            <a:pPr algn="ctr"/>
            <a:r>
              <a:rPr lang="en-US" sz="2400" b="1" u="sng" dirty="0">
                <a:latin typeface="Times New Roman" panose="02020603050405020304" pitchFamily="18" charset="0"/>
                <a:cs typeface="Times New Roman" panose="02020603050405020304" pitchFamily="18" charset="0"/>
              </a:rPr>
              <a:t>Technical barriers to trade</a:t>
            </a:r>
            <a:endParaRPr lang="ru-RU" sz="2400" b="1" u="sng" dirty="0">
              <a:latin typeface="Times New Roman" panose="02020603050405020304" pitchFamily="18" charset="0"/>
              <a:cs typeface="Times New Roman" panose="02020603050405020304" pitchFamily="18" charset="0"/>
            </a:endParaRPr>
          </a:p>
          <a:p>
            <a:pPr algn="ctr"/>
            <a:endParaRPr lang="ru-RU" sz="2400" u="sng"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Technical Barriers</a:t>
            </a:r>
            <a:endParaRPr lang="ru-RU"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Countries generally specify some quality standards to be met by imported goods for various health, welfare and safety reasons</a:t>
            </a: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This facility can be misused for blocking the import of certain goods from specific countries by setting up of such standards, which deliberately exclude these products. </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51520" y="4509120"/>
            <a:ext cx="8712968" cy="1569660"/>
          </a:xfrm>
          <a:prstGeom prst="rect">
            <a:avLst/>
          </a:prstGeom>
        </p:spPr>
        <p:txBody>
          <a:bodyPr wrap="square">
            <a:spAutoFit/>
          </a:bodyPr>
          <a:lstStyle/>
          <a:p>
            <a:pPr lvl="0"/>
            <a:r>
              <a:rPr lang="en-US" sz="2400" b="1" dirty="0">
                <a:solidFill>
                  <a:prstClr val="black"/>
                </a:solidFill>
                <a:latin typeface="Times New Roman" panose="02020603050405020304" pitchFamily="18" charset="0"/>
                <a:cs typeface="Times New Roman" panose="02020603050405020304" pitchFamily="18" charset="0"/>
              </a:rPr>
              <a:t>The Precautionary Principle</a:t>
            </a:r>
            <a:endParaRPr lang="ru-RU"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The precautionary principle, is a government restrictions on trade in the context of environmental and health concerns, often regardless of cost or scientific evidence. </a:t>
            </a: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8256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6094</TotalTime>
  <Words>1824</Words>
  <Application>Microsoft Macintosh PowerPoint</Application>
  <PresentationFormat>Экран (4:3)</PresentationFormat>
  <Paragraphs>165</Paragraphs>
  <Slides>29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Тетяна Пімоненко</cp:lastModifiedBy>
  <cp:revision>43</cp:revision>
  <dcterms:created xsi:type="dcterms:W3CDTF">2017-04-01T21:01:57Z</dcterms:created>
  <dcterms:modified xsi:type="dcterms:W3CDTF">2018-11-03T18:22:33Z</dcterms:modified>
</cp:coreProperties>
</file>