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autoAdjust="0"/>
    <p:restoredTop sz="94646"/>
  </p:normalViewPr>
  <p:slideViewPr>
    <p:cSldViewPr>
      <p:cViewPr varScale="1">
        <p:scale>
          <a:sx n="108" d="100"/>
          <a:sy n="108" d="100"/>
        </p:scale>
        <p:origin x="175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eas.europa.eu/topics/european-neighbourhood-policy-enp/1357/jordan-and-eu_en" TargetMode="External"/><Relationship Id="rId13" Type="http://schemas.openxmlformats.org/officeDocument/2006/relationships/hyperlink" Target="https://eeas.europa.eu/topics/european-neighbourhood-policy-enp/2040/la-tunisie-et-lue_en" TargetMode="External"/><Relationship Id="rId18" Type="http://schemas.openxmlformats.org/officeDocument/2006/relationships/hyperlink" Target="https://eeas.europa.eu/topics/european-neighbourhood-policy-enp/1447/libya-and-eu_en" TargetMode="External"/><Relationship Id="rId3" Type="http://schemas.openxmlformats.org/officeDocument/2006/relationships/hyperlink" Target="https://eeas.europa.eu/topics/european-neighbourhood-policy-enp/896/armenia-and-eu_en" TargetMode="External"/><Relationship Id="rId7" Type="http://schemas.openxmlformats.org/officeDocument/2006/relationships/hyperlink" Target="https://eeas.europa.eu/topics/european-neighbourhood-policy-enp/1337/israel-and-eu_en" TargetMode="External"/><Relationship Id="rId12" Type="http://schemas.openxmlformats.org/officeDocument/2006/relationships/hyperlink" Target="https://eeas.europa.eu/topics/european-neighbourhood-policy-enp/1887/west-bank-and-gaza-strip-unrwa-and-eu_en" TargetMode="External"/><Relationship Id="rId17" Type="http://schemas.openxmlformats.org/officeDocument/2006/relationships/hyperlink" Target="https://eeas.europa.eu/topics/european-neighbourhood-policy-enp/15975/belarus-and-eu_en" TargetMode="External"/><Relationship Id="rId2" Type="http://schemas.openxmlformats.org/officeDocument/2006/relationships/image" Target="../media/image11.png"/><Relationship Id="rId16" Type="http://schemas.openxmlformats.org/officeDocument/2006/relationships/hyperlink" Target="http://eeas.europa.eu/topics/european-neighbourhood-policy-enp/8398/-enp-action-plans_en" TargetMode="External"/><Relationship Id="rId1" Type="http://schemas.openxmlformats.org/officeDocument/2006/relationships/slideLayout" Target="../slideLayouts/slideLayout2.xml"/><Relationship Id="rId6" Type="http://schemas.openxmlformats.org/officeDocument/2006/relationships/hyperlink" Target="https://eeas.europa.eu/topics/european-neighbourhood-policy-enp/1237/georgia-and-eu_en" TargetMode="External"/><Relationship Id="rId11" Type="http://schemas.openxmlformats.org/officeDocument/2006/relationships/hyperlink" Target="https://eeas.europa.eu/topics/european-neighbourhood-policy-enp/700/node/700_en" TargetMode="External"/><Relationship Id="rId5" Type="http://schemas.openxmlformats.org/officeDocument/2006/relationships/hyperlink" Target="https://eeas.europa.eu/topics/european-neighbourhood-policy-enp/1156/egypt-and-eu_en" TargetMode="External"/><Relationship Id="rId15" Type="http://schemas.openxmlformats.org/officeDocument/2006/relationships/hyperlink" Target="https://eeas.europa.eu/topics/european-neighbourhood-policy-enp/876/node/876_en" TargetMode="External"/><Relationship Id="rId10" Type="http://schemas.openxmlformats.org/officeDocument/2006/relationships/hyperlink" Target="https://eeas.europa.eu/topics/european-neighbourhood-policy-enp/1538/moldova-and-eu_en" TargetMode="External"/><Relationship Id="rId19" Type="http://schemas.openxmlformats.org/officeDocument/2006/relationships/hyperlink" Target="https://eeas.europa.eu/topics/european-neighbourhood-policy-enp/592/syria-and-eu_en" TargetMode="External"/><Relationship Id="rId4" Type="http://schemas.openxmlformats.org/officeDocument/2006/relationships/hyperlink" Target="https://eeas.europa.eu/topics/european-neighbourhood-policy-enp/916/azerbaijan-and-eu_en" TargetMode="External"/><Relationship Id="rId9" Type="http://schemas.openxmlformats.org/officeDocument/2006/relationships/hyperlink" Target="https://eeas.europa.eu/topics/european-neighbourhood-policy-enp/1417/lebanon-and-eu_en" TargetMode="External"/><Relationship Id="rId14" Type="http://schemas.openxmlformats.org/officeDocument/2006/relationships/hyperlink" Target="https://eeas.europa.eu/topics/european-neighbourhood-policy-enp/1937/ukraine-and-eu_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E456242-F9A9-614D-8EFB-12E20B950C62}"/>
              </a:ext>
            </a:extLst>
          </p:cNvPr>
          <p:cNvSpPr/>
          <p:nvPr/>
        </p:nvSpPr>
        <p:spPr>
          <a:xfrm>
            <a:off x="0" y="2505076"/>
            <a:ext cx="9131300" cy="646112"/>
          </a:xfrm>
          <a:prstGeom prst="rect">
            <a:avLst/>
          </a:prstGeom>
          <a:solidFill>
            <a:schemeClr val="bg1">
              <a:lumMod val="95000"/>
            </a:schemeClr>
          </a:solidFill>
        </p:spPr>
        <p:txBody>
          <a:bodyPr>
            <a:spAutoFit/>
          </a:bodyPr>
          <a:lstStyle/>
          <a:p>
            <a:pPr algn="just">
              <a:defRPr/>
            </a:pPr>
            <a:r>
              <a:rPr lang="en-US" altLang="ru-RU" sz="3600" b="1" dirty="0">
                <a:solidFill>
                  <a:srgbClr val="C00000"/>
                </a:solidFill>
              </a:rPr>
              <a:t>Theme 3: </a:t>
            </a:r>
            <a:r>
              <a:rPr lang="en-GB" sz="3600" b="1" dirty="0">
                <a:solidFill>
                  <a:srgbClr val="C00000"/>
                </a:solidFill>
              </a:rPr>
              <a:t>EU-Ukraine Trade Cooperation</a:t>
            </a:r>
            <a:r>
              <a:rPr lang="ru-RU" sz="3600" b="1" dirty="0">
                <a:solidFill>
                  <a:srgbClr val="C00000"/>
                </a:solidFill>
              </a:rPr>
              <a:t> </a:t>
            </a:r>
            <a:endParaRPr lang="uk-UA" sz="3600" b="1" dirty="0">
              <a:solidFill>
                <a:srgbClr val="C00000"/>
              </a:solidFill>
            </a:endParaRPr>
          </a:p>
        </p:txBody>
      </p:sp>
      <p:sp>
        <p:nvSpPr>
          <p:cNvPr id="82946" name="Прямоугольник 6">
            <a:extLst>
              <a:ext uri="{FF2B5EF4-FFF2-40B4-BE49-F238E27FC236}">
                <a16:creationId xmlns:a16="http://schemas.microsoft.com/office/drawing/2014/main" id="{B6BE754B-9834-294C-AAAC-A4DB9F9317B3}"/>
              </a:ext>
            </a:extLst>
          </p:cNvPr>
          <p:cNvSpPr>
            <a:spLocks noChangeArrowheads="1"/>
          </p:cNvSpPr>
          <p:nvPr/>
        </p:nvSpPr>
        <p:spPr bwMode="auto">
          <a:xfrm>
            <a:off x="12700" y="5591175"/>
            <a:ext cx="9131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ru-RU" sz="1200" b="1" dirty="0">
                <a:latin typeface="Times New Roman" panose="02020603050405020304" pitchFamily="18" charset="0"/>
                <a:cs typeface="Times New Roman" panose="02020603050405020304" pitchFamily="18" charset="0"/>
              </a:rPr>
              <a:t>Compiled by the Student:</a:t>
            </a:r>
          </a:p>
          <a:p>
            <a:pPr algn="r"/>
            <a:r>
              <a:rPr lang="en-US" altLang="ru-RU" sz="1200" b="1" dirty="0">
                <a:latin typeface="Times New Roman" panose="02020603050405020304" pitchFamily="18" charset="0"/>
                <a:cs typeface="Times New Roman" panose="02020603050405020304" pitchFamily="18" charset="0"/>
              </a:rPr>
              <a:t>Alyona </a:t>
            </a:r>
            <a:r>
              <a:rPr lang="en-US" altLang="ru-RU" sz="1200" b="1" dirty="0" err="1">
                <a:latin typeface="Times New Roman" panose="02020603050405020304" pitchFamily="18" charset="0"/>
                <a:cs typeface="Times New Roman" panose="02020603050405020304" pitchFamily="18" charset="0"/>
              </a:rPr>
              <a:t>Sergienko</a:t>
            </a:r>
            <a:endParaRPr lang="en-US" altLang="ru-RU" sz="1200" b="1" dirty="0">
              <a:latin typeface="Times New Roman" panose="02020603050405020304" pitchFamily="18" charset="0"/>
              <a:cs typeface="Times New Roman" panose="02020603050405020304" pitchFamily="18" charset="0"/>
            </a:endParaRPr>
          </a:p>
          <a:p>
            <a:pPr algn="r"/>
            <a:r>
              <a:rPr lang="en-US" altLang="ru-RU" sz="1200" dirty="0">
                <a:latin typeface="Times New Roman" panose="02020603050405020304" pitchFamily="18" charset="0"/>
                <a:cs typeface="Times New Roman" panose="02020603050405020304" pitchFamily="18" charset="0"/>
              </a:rPr>
              <a:t>Economics, Entrepreneurship and Business Administration</a:t>
            </a:r>
          </a:p>
          <a:p>
            <a:pPr algn="r"/>
            <a:r>
              <a:rPr lang="en-US" altLang="ru-RU" sz="1200" dirty="0">
                <a:latin typeface="Times New Roman" panose="02020603050405020304" pitchFamily="18" charset="0"/>
                <a:cs typeface="Times New Roman" panose="02020603050405020304" pitchFamily="18" charset="0"/>
              </a:rPr>
              <a:t>Sumy State University</a:t>
            </a:r>
          </a:p>
          <a:p>
            <a:pPr algn="r"/>
            <a:r>
              <a:rPr lang="en-US" altLang="ru-RU" sz="1200" b="1" dirty="0">
                <a:latin typeface="Times New Roman" panose="02020603050405020304" pitchFamily="18" charset="0"/>
                <a:cs typeface="Times New Roman" panose="02020603050405020304" pitchFamily="18" charset="0"/>
              </a:rPr>
              <a:t>UKRAINE</a:t>
            </a:r>
          </a:p>
        </p:txBody>
      </p:sp>
      <p:pic>
        <p:nvPicPr>
          <p:cNvPr id="82947" name="Рисунок 7">
            <a:extLst>
              <a:ext uri="{FF2B5EF4-FFF2-40B4-BE49-F238E27FC236}">
                <a16:creationId xmlns:a16="http://schemas.microsoft.com/office/drawing/2014/main" id="{D9F5F19A-B661-ED46-95DD-A70BBEE5F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65" b="23753"/>
          <a:stretch>
            <a:fillRect/>
          </a:stretch>
        </p:blipFill>
        <p:spPr bwMode="auto">
          <a:xfrm>
            <a:off x="0" y="0"/>
            <a:ext cx="913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Рисунок 3">
            <a:extLst>
              <a:ext uri="{FF2B5EF4-FFF2-40B4-BE49-F238E27FC236}">
                <a16:creationId xmlns:a16="http://schemas.microsoft.com/office/drawing/2014/main" id="{5A3288FE-AEB8-E140-9FDF-D165F1325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088" y="80963"/>
            <a:ext cx="6699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Прямоугольник 9">
            <a:extLst>
              <a:ext uri="{FF2B5EF4-FFF2-40B4-BE49-F238E27FC236}">
                <a16:creationId xmlns:a16="http://schemas.microsoft.com/office/drawing/2014/main" id="{7228CD2A-FC26-4340-92E7-349CD251A5CC}"/>
              </a:ext>
            </a:extLst>
          </p:cNvPr>
          <p:cNvSpPr>
            <a:spLocks noChangeArrowheads="1"/>
          </p:cNvSpPr>
          <p:nvPr/>
        </p:nvSpPr>
        <p:spPr bwMode="auto">
          <a:xfrm>
            <a:off x="2236788" y="77788"/>
            <a:ext cx="51181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spcAft>
                <a:spcPts val="750"/>
              </a:spcAft>
            </a:pPr>
            <a:r>
              <a:rPr lang="en-US" altLang="ru-RU" sz="1500" b="1">
                <a:solidFill>
                  <a:schemeClr val="bg1"/>
                </a:solidFill>
                <a:latin typeface="Times New Roman" panose="02020603050405020304" pitchFamily="18" charset="0"/>
                <a:cs typeface="Times New Roman" panose="02020603050405020304" pitchFamily="18" charset="0"/>
              </a:rPr>
              <a:t>SUMY STATE UNIVERSITY</a:t>
            </a:r>
          </a:p>
          <a:p>
            <a:pPr algn="ctr"/>
            <a:r>
              <a:rPr lang="en-US" altLang="ru-RU" sz="1500" b="1">
                <a:solidFill>
                  <a:schemeClr val="bg1"/>
                </a:solidFill>
                <a:latin typeface="Times New Roman" panose="02020603050405020304" pitchFamily="18" charset="0"/>
                <a:cs typeface="Times New Roman" panose="02020603050405020304" pitchFamily="18" charset="0"/>
              </a:rPr>
              <a:t>BALATSKY ACADEMIC AND SCIENTIFIC INSTITUTE </a:t>
            </a:r>
          </a:p>
          <a:p>
            <a:pPr algn="ctr"/>
            <a:r>
              <a:rPr lang="en-US" altLang="ru-RU" sz="1500" b="1">
                <a:solidFill>
                  <a:schemeClr val="bg1"/>
                </a:solidFill>
                <a:latin typeface="Times New Roman" panose="02020603050405020304" pitchFamily="18" charset="0"/>
                <a:cs typeface="Times New Roman" panose="02020603050405020304" pitchFamily="18" charset="0"/>
              </a:rPr>
              <a:t>OF FINANCE, ECONOMICS AND MANAGEMENT</a:t>
            </a:r>
            <a:endParaRPr lang="uk-UA" altLang="ru-RU" b="1">
              <a:solidFill>
                <a:schemeClr val="bg1"/>
              </a:solidFill>
              <a:latin typeface="Times New Roman" panose="02020603050405020304" pitchFamily="18" charset="0"/>
              <a:cs typeface="Times New Roman" panose="02020603050405020304" pitchFamily="18" charset="0"/>
            </a:endParaRPr>
          </a:p>
        </p:txBody>
      </p:sp>
      <p:pic>
        <p:nvPicPr>
          <p:cNvPr id="82950" name="Picture 2">
            <a:extLst>
              <a:ext uri="{FF2B5EF4-FFF2-40B4-BE49-F238E27FC236}">
                <a16:creationId xmlns:a16="http://schemas.microsoft.com/office/drawing/2014/main" id="{8497B47F-D130-4644-935A-03A734E9F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49925"/>
            <a:ext cx="27797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Прямоугольник 1">
            <a:extLst>
              <a:ext uri="{FF2B5EF4-FFF2-40B4-BE49-F238E27FC236}">
                <a16:creationId xmlns:a16="http://schemas.microsoft.com/office/drawing/2014/main" id="{0A26724C-D65D-3142-A1DB-02711853EBB1}"/>
              </a:ext>
            </a:extLst>
          </p:cNvPr>
          <p:cNvSpPr>
            <a:spLocks noChangeArrowheads="1"/>
          </p:cNvSpPr>
          <p:nvPr/>
        </p:nvSpPr>
        <p:spPr bwMode="auto">
          <a:xfrm>
            <a:off x="12700" y="3822700"/>
            <a:ext cx="8850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600" b="1" dirty="0">
                <a:latin typeface="Times New Roman" panose="02020603050405020304" pitchFamily="18" charset="0"/>
                <a:cs typeface="Times New Roman" panose="02020603050405020304" pitchFamily="18" charset="0"/>
              </a:rPr>
              <a:t>“EU trade opportunities and challenges for Ukraine” (573581-EPP-1-2016-1-UAEPPJMO-MODULE).</a:t>
            </a:r>
            <a:endParaRPr lang="LID4096" altLang="ru-RU" sz="1600" b="1">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711BDD1B-5F7B-4D4F-94F0-DF15E76F466D}"/>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306448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929718" cy="1143000"/>
          </a:xfrm>
        </p:spPr>
        <p:txBody>
          <a:bodyPr>
            <a:normAutofit fontScale="90000"/>
          </a:bodyPr>
          <a:lstStyle/>
          <a:p>
            <a:pPr lvl="0"/>
            <a:r>
              <a:rPr lang="ru-RU" sz="3100" b="1" dirty="0">
                <a:latin typeface="Cambria" pitchFamily="18" charset="0"/>
              </a:rPr>
              <a:t>2. </a:t>
            </a:r>
            <a:r>
              <a:rPr lang="en-US" sz="3100" b="1" dirty="0">
                <a:latin typeface="Cambria" pitchFamily="18" charset="0"/>
              </a:rPr>
              <a:t>Partnership and Cooperation Agreement</a:t>
            </a:r>
            <a:br>
              <a:rPr lang="ru-RU" dirty="0"/>
            </a:br>
            <a:endParaRPr lang="ru-RU" dirty="0"/>
          </a:p>
        </p:txBody>
      </p:sp>
      <p:sp>
        <p:nvSpPr>
          <p:cNvPr id="3" name="Содержимое 2"/>
          <p:cNvSpPr>
            <a:spLocks noGrp="1"/>
          </p:cNvSpPr>
          <p:nvPr>
            <p:ph idx="1"/>
          </p:nvPr>
        </p:nvSpPr>
        <p:spPr>
          <a:xfrm>
            <a:off x="457200" y="1214422"/>
            <a:ext cx="8229600" cy="4911741"/>
          </a:xfrm>
        </p:spPr>
        <p:txBody>
          <a:bodyPr>
            <a:normAutofit fontScale="85000" lnSpcReduction="10000"/>
          </a:bodyPr>
          <a:lstStyle/>
          <a:p>
            <a:r>
              <a:rPr lang="en-US" dirty="0"/>
              <a:t>The conclusion of the </a:t>
            </a:r>
            <a:r>
              <a:rPr lang="en-US" dirty="0">
                <a:solidFill>
                  <a:srgbClr val="FF0000"/>
                </a:solidFill>
              </a:rPr>
              <a:t>PCA</a:t>
            </a:r>
            <a:r>
              <a:rPr lang="en-US" dirty="0"/>
              <a:t> allowed to establish a regular bilateral dialogue between Ukraine and the EU on political and </a:t>
            </a:r>
            <a:r>
              <a:rPr lang="en-US" dirty="0" err="1"/>
              <a:t>sectoral</a:t>
            </a:r>
            <a:r>
              <a:rPr lang="en-US" dirty="0"/>
              <a:t> levels, to introduce trade regulations based on the principles of </a:t>
            </a:r>
            <a:r>
              <a:rPr lang="en-US" dirty="0">
                <a:solidFill>
                  <a:srgbClr val="FF0000"/>
                </a:solidFill>
              </a:rPr>
              <a:t>GATT/WTO</a:t>
            </a:r>
            <a:r>
              <a:rPr lang="en-US" dirty="0"/>
              <a:t>, to determine the priorities of Ukrainian legislation adaptation to the European norms and standards (</a:t>
            </a:r>
            <a:r>
              <a:rPr lang="en-US" dirty="0" err="1"/>
              <a:t>acquis</a:t>
            </a:r>
            <a:r>
              <a:rPr lang="en-US" dirty="0"/>
              <a:t> </a:t>
            </a:r>
            <a:r>
              <a:rPr lang="en-US" dirty="0" err="1"/>
              <a:t>communautaire</a:t>
            </a:r>
            <a:r>
              <a:rPr lang="en-US" dirty="0"/>
              <a:t>) in main sectors of the Ukrainian economy. 7 priorities were listed in the PCA, such as: energy, trade and investments, justice and home affairs, adaptation of Ukrainian legislation to that of the EU, environment protection, transport, border cooperation, cooperation in areas of science, technology and space.</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2800" b="1" dirty="0">
                <a:latin typeface="Cambria" pitchFamily="18" charset="0"/>
              </a:rPr>
              <a:t>3. </a:t>
            </a:r>
            <a:r>
              <a:rPr lang="en-US" sz="2800" b="1" dirty="0">
                <a:latin typeface="Cambria" pitchFamily="18" charset="0"/>
              </a:rPr>
              <a:t>Principles of GATT/WTO</a:t>
            </a:r>
            <a:endParaRPr lang="ru-RU" sz="2800" dirty="0">
              <a:latin typeface="Cambria" pitchFamily="18" charset="0"/>
            </a:endParaRPr>
          </a:p>
        </p:txBody>
      </p:sp>
      <p:sp>
        <p:nvSpPr>
          <p:cNvPr id="3" name="Содержимое 2"/>
          <p:cNvSpPr>
            <a:spLocks noGrp="1"/>
          </p:cNvSpPr>
          <p:nvPr>
            <p:ph idx="1"/>
          </p:nvPr>
        </p:nvSpPr>
        <p:spPr>
          <a:xfrm>
            <a:off x="500034" y="2000240"/>
            <a:ext cx="8229600" cy="2900370"/>
          </a:xfrm>
        </p:spPr>
        <p:txBody>
          <a:bodyPr>
            <a:normAutofit fontScale="85000" lnSpcReduction="10000"/>
          </a:bodyPr>
          <a:lstStyle/>
          <a:p>
            <a:r>
              <a:rPr lang="en-US" dirty="0">
                <a:solidFill>
                  <a:srgbClr val="FF0000"/>
                </a:solidFill>
              </a:rPr>
              <a:t>The World Trade Organization </a:t>
            </a:r>
            <a:r>
              <a:rPr lang="en-US" dirty="0"/>
              <a:t>(WTO) is an intergovernmental organization which regulates international trade. The WTO officially commenced on 1 January 1995 under the Marrakesh Agreement, signed by 123 nations on 15 April 1994, replacing the General Agreement on Tariffs and Trade (GATT), which commenced in 1948.</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1214422"/>
            <a:ext cx="7829576" cy="3571899"/>
          </a:xfrm>
        </p:spPr>
        <p:txBody>
          <a:bodyPr>
            <a:normAutofit fontScale="92500" lnSpcReduction="20000"/>
          </a:bodyPr>
          <a:lstStyle/>
          <a:p>
            <a:pPr>
              <a:buNone/>
            </a:pPr>
            <a:r>
              <a:rPr lang="en-US" sz="3900" b="1" dirty="0"/>
              <a:t>Functions</a:t>
            </a:r>
            <a:endParaRPr lang="ru-RU" sz="3900" dirty="0"/>
          </a:p>
          <a:p>
            <a:r>
              <a:rPr lang="en-US" dirty="0"/>
              <a:t>Among the various functions of the WTO, these are regarded by analysts as the most important:</a:t>
            </a:r>
            <a:endParaRPr lang="ru-RU" dirty="0"/>
          </a:p>
          <a:p>
            <a:pPr lvl="0"/>
            <a:r>
              <a:rPr lang="en-US" dirty="0"/>
              <a:t>It oversees the implementation, administration and operation of the covered agreements.</a:t>
            </a:r>
            <a:endParaRPr lang="ru-RU" dirty="0"/>
          </a:p>
          <a:p>
            <a:pPr lvl="0"/>
            <a:r>
              <a:rPr lang="en-US" dirty="0"/>
              <a:t>It provides a forum for negotiations and for settling disputes.</a:t>
            </a:r>
            <a:endParaRPr lang="ru-RU"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197493"/>
          </a:xfrm>
        </p:spPr>
        <p:txBody>
          <a:bodyPr>
            <a:normAutofit fontScale="62500" lnSpcReduction="20000"/>
          </a:bodyPr>
          <a:lstStyle/>
          <a:p>
            <a:r>
              <a:rPr lang="en-US" dirty="0"/>
              <a:t>The WTO shall facilitate the implementation, administration and operation and further the objectives of this Agreement and of the Multilateral Trade Agreements, and shall also provide the frame work for the implementation, administration and operation of the multilateral Trade Agreements.</a:t>
            </a:r>
            <a:br>
              <a:rPr lang="ru-RU" dirty="0"/>
            </a:br>
            <a:endParaRPr lang="en-US" dirty="0"/>
          </a:p>
          <a:p>
            <a:r>
              <a:rPr lang="en-US" dirty="0"/>
              <a:t>The WTO shall provide the forum for negotiations among its members concerning their multilateral trade relations in matters dealt with under the Agreement in the Annexes to this Agreement.</a:t>
            </a:r>
            <a:br>
              <a:rPr lang="ru-RU" dirty="0"/>
            </a:br>
            <a:endParaRPr lang="en-US" dirty="0"/>
          </a:p>
          <a:p>
            <a:r>
              <a:rPr lang="en-US" dirty="0"/>
              <a:t>The WTO shall administer the Understanding on Rules and Procedures Governing the Settlement of Disputes.</a:t>
            </a:r>
            <a:br>
              <a:rPr lang="ru-RU" dirty="0"/>
            </a:br>
            <a:endParaRPr lang="en-US" dirty="0"/>
          </a:p>
          <a:p>
            <a:r>
              <a:rPr lang="en-US" dirty="0"/>
              <a:t>The WTO shall administer Trade Policy Review Mechanism.</a:t>
            </a:r>
            <a:br>
              <a:rPr lang="ru-RU" dirty="0"/>
            </a:br>
            <a:endParaRPr lang="en-US" dirty="0"/>
          </a:p>
          <a:p>
            <a:r>
              <a:rPr lang="en-US" dirty="0"/>
              <a:t>With a view to achieving greater coherence in global economic policy making, the WTO shall cooperate, as appropriate, with the international Monetary Fund (IMF) and with the International Bank for Reconstruction and Development (IBRD) and its affiliated agencies.</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3714776"/>
          </a:xfrm>
        </p:spPr>
        <p:txBody>
          <a:bodyPr>
            <a:normAutofit/>
          </a:bodyPr>
          <a:lstStyle/>
          <a:p>
            <a:pPr>
              <a:buNone/>
            </a:pPr>
            <a:r>
              <a:rPr lang="en-US" b="1" dirty="0"/>
              <a:t>Principles of the trading system</a:t>
            </a:r>
            <a:endParaRPr lang="ru-RU" b="1" dirty="0"/>
          </a:p>
          <a:p>
            <a:pPr>
              <a:buNone/>
            </a:pPr>
            <a:endParaRPr lang="ru-RU" b="1" dirty="0"/>
          </a:p>
          <a:p>
            <a:pPr lvl="0"/>
            <a:r>
              <a:rPr lang="en-US" sz="2400" b="1" dirty="0">
                <a:solidFill>
                  <a:srgbClr val="FF0000"/>
                </a:solidFill>
              </a:rPr>
              <a:t>Non-discrimination</a:t>
            </a:r>
            <a:r>
              <a:rPr lang="en-US" sz="2400" dirty="0">
                <a:solidFill>
                  <a:srgbClr val="FF0000"/>
                </a:solidFill>
              </a:rPr>
              <a:t>.</a:t>
            </a:r>
            <a:r>
              <a:rPr lang="en-US" sz="2400" dirty="0"/>
              <a:t> </a:t>
            </a:r>
            <a:endParaRPr lang="ru-RU" sz="2400" dirty="0"/>
          </a:p>
          <a:p>
            <a:pPr lvl="0"/>
            <a:r>
              <a:rPr lang="en-US" sz="2400" b="1" dirty="0">
                <a:solidFill>
                  <a:srgbClr val="FF0000"/>
                </a:solidFill>
              </a:rPr>
              <a:t>Reciprocity</a:t>
            </a:r>
            <a:r>
              <a:rPr lang="en-US" sz="2400" dirty="0">
                <a:solidFill>
                  <a:srgbClr val="FF0000"/>
                </a:solidFill>
              </a:rPr>
              <a:t>. </a:t>
            </a:r>
            <a:endParaRPr lang="ru-RU" sz="2400" dirty="0">
              <a:solidFill>
                <a:srgbClr val="FF0000"/>
              </a:solidFill>
            </a:endParaRPr>
          </a:p>
          <a:p>
            <a:pPr lvl="0"/>
            <a:r>
              <a:rPr lang="en-US" sz="2400" b="1" dirty="0">
                <a:solidFill>
                  <a:srgbClr val="FF0000"/>
                </a:solidFill>
              </a:rPr>
              <a:t>Binding and enforceable commitments</a:t>
            </a:r>
            <a:r>
              <a:rPr lang="en-US" sz="2400" dirty="0">
                <a:solidFill>
                  <a:srgbClr val="FF0000"/>
                </a:solidFill>
              </a:rPr>
              <a:t>. </a:t>
            </a:r>
            <a:endParaRPr lang="ru-RU" sz="2400" dirty="0">
              <a:solidFill>
                <a:srgbClr val="FF0000"/>
              </a:solidFill>
            </a:endParaRPr>
          </a:p>
          <a:p>
            <a:pPr lvl="0"/>
            <a:r>
              <a:rPr lang="en-US" sz="2400" b="1" dirty="0">
                <a:solidFill>
                  <a:srgbClr val="FF0000"/>
                </a:solidFill>
              </a:rPr>
              <a:t>Transparency</a:t>
            </a:r>
            <a:r>
              <a:rPr lang="en-US" sz="2400" dirty="0">
                <a:solidFill>
                  <a:srgbClr val="FF0000"/>
                </a:solidFill>
              </a:rPr>
              <a:t>. </a:t>
            </a:r>
            <a:endParaRPr lang="ru-RU" sz="2400" dirty="0">
              <a:solidFill>
                <a:srgbClr val="FF0000"/>
              </a:solidFill>
            </a:endParaRPr>
          </a:p>
          <a:p>
            <a:pPr lvl="0"/>
            <a:r>
              <a:rPr lang="en-US" sz="2400" b="1" dirty="0">
                <a:solidFill>
                  <a:srgbClr val="FF0000"/>
                </a:solidFill>
              </a:rPr>
              <a:t>Safety values</a:t>
            </a:r>
            <a:r>
              <a:rPr lang="en-US" sz="2400" dirty="0">
                <a:solidFill>
                  <a:srgbClr val="FF0000"/>
                </a:solidFill>
              </a:rPr>
              <a:t>. </a:t>
            </a:r>
            <a:endParaRPr lang="ru-RU" sz="2400" dirty="0">
              <a:solidFill>
                <a:srgbClr val="FF0000"/>
              </a:solidFill>
            </a:endParaRPr>
          </a:p>
          <a:p>
            <a:pPr>
              <a:buNone/>
            </a:pPr>
            <a:endParaRPr lang="ru-RU" dirty="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2400" b="1" dirty="0">
                <a:latin typeface="Cambria" pitchFamily="18" charset="0"/>
              </a:rPr>
              <a:t>4. </a:t>
            </a:r>
            <a:r>
              <a:rPr lang="en-US" sz="2400" b="1" dirty="0">
                <a:latin typeface="Cambria" pitchFamily="18" charset="0"/>
              </a:rPr>
              <a:t>Deep and Comprehensive Free Trade Area (DCFTA)</a:t>
            </a:r>
            <a:endParaRPr lang="ru-RU" sz="2400" dirty="0"/>
          </a:p>
        </p:txBody>
      </p:sp>
      <p:sp>
        <p:nvSpPr>
          <p:cNvPr id="3" name="Содержимое 2"/>
          <p:cNvSpPr>
            <a:spLocks noGrp="1"/>
          </p:cNvSpPr>
          <p:nvPr>
            <p:ph idx="1"/>
          </p:nvPr>
        </p:nvSpPr>
        <p:spPr>
          <a:xfrm>
            <a:off x="500034" y="1571612"/>
            <a:ext cx="8143932" cy="3757626"/>
          </a:xfrm>
        </p:spPr>
        <p:txBody>
          <a:bodyPr>
            <a:normAutofit fontScale="85000" lnSpcReduction="10000"/>
          </a:bodyPr>
          <a:lstStyle/>
          <a:p>
            <a:r>
              <a:rPr lang="en-US" dirty="0">
                <a:solidFill>
                  <a:srgbClr val="FF0000"/>
                </a:solidFill>
              </a:rPr>
              <a:t>The Deep and Comprehensive Free Trade Areas </a:t>
            </a:r>
            <a:r>
              <a:rPr lang="en-US" dirty="0"/>
              <a:t>(DCFTA) are three free trade areas established between the European Union, and Georgia, Moldova and Ukraine respectively. The DCFTAs are part of each country's EU Association Agreement. They allow Georgia, Moldova and Ukraine access to the EU's internal market in selected sectors and grant EU investors in those sectors the same regulatory environment in the associated country as in the EU.</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14356"/>
            <a:ext cx="8229600" cy="4525963"/>
          </a:xfrm>
        </p:spPr>
        <p:txBody>
          <a:bodyPr>
            <a:normAutofit fontScale="70000" lnSpcReduction="20000"/>
          </a:bodyPr>
          <a:lstStyle/>
          <a:p>
            <a:pPr>
              <a:buNone/>
            </a:pPr>
            <a:r>
              <a:rPr lang="en-US" sz="4000" b="1" dirty="0"/>
              <a:t>Trade picture</a:t>
            </a:r>
            <a:endParaRPr lang="ru-RU" sz="4000" b="1" dirty="0"/>
          </a:p>
          <a:p>
            <a:pPr>
              <a:buNone/>
            </a:pPr>
            <a:endParaRPr lang="ru-RU" b="1" dirty="0"/>
          </a:p>
          <a:p>
            <a:pPr>
              <a:buNone/>
            </a:pPr>
            <a:endParaRPr lang="ru-RU" dirty="0"/>
          </a:p>
          <a:p>
            <a:pPr lvl="0"/>
            <a:r>
              <a:rPr lang="en-US" dirty="0"/>
              <a:t>The EU is Ukraine's largest trading partner, accounting for more than 40% of its trade in 2015. Ukraine accounts for 0.8% of EU's total trade, with a turnover of €1.16 </a:t>
            </a:r>
            <a:r>
              <a:rPr lang="en-US" dirty="0" err="1"/>
              <a:t>bn</a:t>
            </a:r>
            <a:r>
              <a:rPr lang="en-US" dirty="0"/>
              <a:t> in 2015.</a:t>
            </a:r>
            <a:endParaRPr lang="ru-RU" dirty="0"/>
          </a:p>
          <a:p>
            <a:pPr lvl="0"/>
            <a:r>
              <a:rPr lang="en-US" dirty="0"/>
              <a:t>Ukraine exports to the EU amounted to €12.7 </a:t>
            </a:r>
            <a:r>
              <a:rPr lang="en-US" dirty="0" err="1"/>
              <a:t>bn</a:t>
            </a:r>
            <a:r>
              <a:rPr lang="en-US" dirty="0"/>
              <a:t> in 2015. The main Ukraine exports are raw materials (iron, steel, mining products, agricultural products), chemical products and machinery.</a:t>
            </a:r>
            <a:endParaRPr lang="ru-RU" dirty="0"/>
          </a:p>
          <a:p>
            <a:pPr lvl="0"/>
            <a:r>
              <a:rPr lang="en-US" dirty="0"/>
              <a:t>The EU exports to Ukraine amounted to over €13.9 </a:t>
            </a:r>
            <a:r>
              <a:rPr lang="en-US" dirty="0" err="1"/>
              <a:t>bn</a:t>
            </a:r>
            <a:r>
              <a:rPr lang="en-US" dirty="0"/>
              <a:t> in 2015. The main EU exports to Ukraine include machinery and transport equipment, chemicals, and manufactured goods.</a:t>
            </a:r>
            <a:endParaRPr lang="ru-RU" dirty="0"/>
          </a:p>
          <a:p>
            <a:pPr lvl="0"/>
            <a:r>
              <a:rPr lang="en-US" dirty="0"/>
              <a:t>The EU is a large investor in Ukraine. EU investors held investments worth around €16.4 </a:t>
            </a:r>
            <a:r>
              <a:rPr lang="en-US" dirty="0" err="1"/>
              <a:t>bn</a:t>
            </a:r>
            <a:r>
              <a:rPr lang="en-US" dirty="0"/>
              <a:t> in Ukraine in 2014.</a:t>
            </a:r>
            <a:endParaRPr lang="ru-RU" dirty="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l="25152" t="15152" r="29589" b="53280"/>
          <a:stretch>
            <a:fillRect/>
          </a:stretch>
        </p:blipFill>
        <p:spPr bwMode="auto">
          <a:xfrm>
            <a:off x="357158" y="0"/>
            <a:ext cx="8429652" cy="3305746"/>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l="25842" t="33398" r="29136" b="35352"/>
          <a:stretch>
            <a:fillRect/>
          </a:stretch>
        </p:blipFill>
        <p:spPr bwMode="auto">
          <a:xfrm>
            <a:off x="500034" y="3286124"/>
            <a:ext cx="8420754" cy="328614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3200" b="1" dirty="0">
                <a:latin typeface="Cambria" pitchFamily="18" charset="0"/>
              </a:rPr>
              <a:t>5. </a:t>
            </a:r>
            <a:r>
              <a:rPr lang="en-US" sz="3200" b="1" dirty="0">
                <a:latin typeface="Cambria" pitchFamily="18" charset="0"/>
              </a:rPr>
              <a:t>Association Agreement</a:t>
            </a:r>
            <a:endParaRPr lang="ru-RU" sz="3200" dirty="0">
              <a:latin typeface="Cambria" pitchFamily="18" charset="0"/>
            </a:endParaRPr>
          </a:p>
        </p:txBody>
      </p:sp>
      <p:sp>
        <p:nvSpPr>
          <p:cNvPr id="3" name="Содержимое 2"/>
          <p:cNvSpPr>
            <a:spLocks noGrp="1"/>
          </p:cNvSpPr>
          <p:nvPr>
            <p:ph idx="1"/>
          </p:nvPr>
        </p:nvSpPr>
        <p:spPr/>
        <p:txBody>
          <a:bodyPr/>
          <a:lstStyle/>
          <a:p>
            <a:r>
              <a:rPr lang="en-US" dirty="0"/>
              <a:t>On </a:t>
            </a:r>
            <a:r>
              <a:rPr lang="en-US" dirty="0">
                <a:solidFill>
                  <a:srgbClr val="FF0000"/>
                </a:solidFill>
              </a:rPr>
              <a:t>27 June 2014</a:t>
            </a:r>
            <a:r>
              <a:rPr lang="en-US" dirty="0"/>
              <a:t>, the EU-Ukraine Association Agreement was signed by European Union Heads of State and Government and Ukrainian President Petro </a:t>
            </a:r>
            <a:r>
              <a:rPr lang="en-US" dirty="0" err="1"/>
              <a:t>Poroshenko</a:t>
            </a:r>
            <a:r>
              <a:rPr lang="en-US" dirty="0"/>
              <a:t> in Brussels.</a:t>
            </a:r>
          </a:p>
          <a:p>
            <a:r>
              <a:rPr lang="en-US" dirty="0"/>
              <a:t>The Association Agreement was simultaneously ratified by the </a:t>
            </a:r>
            <a:r>
              <a:rPr lang="en-US" dirty="0" err="1"/>
              <a:t>Verkhovna</a:t>
            </a:r>
            <a:r>
              <a:rPr lang="en-US" dirty="0"/>
              <a:t> </a:t>
            </a:r>
            <a:r>
              <a:rPr lang="en-US" dirty="0" err="1"/>
              <a:t>Rada</a:t>
            </a:r>
            <a:r>
              <a:rPr lang="en-US" dirty="0"/>
              <a:t> and the European Parliament </a:t>
            </a:r>
            <a:r>
              <a:rPr lang="en-US" dirty="0">
                <a:solidFill>
                  <a:srgbClr val="FF0000"/>
                </a:solidFill>
              </a:rPr>
              <a:t>on 16 September 2014.</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pPr>
              <a:buNone/>
            </a:pPr>
            <a:r>
              <a:rPr lang="en-US" b="1" dirty="0"/>
              <a:t>What is in the Association Agreement?</a:t>
            </a:r>
          </a:p>
          <a:p>
            <a:r>
              <a:rPr lang="en-US" dirty="0"/>
              <a:t>The </a:t>
            </a:r>
            <a:r>
              <a:rPr lang="en-US" dirty="0">
                <a:solidFill>
                  <a:srgbClr val="FF0000"/>
                </a:solidFill>
              </a:rPr>
              <a:t>Association Agreement </a:t>
            </a:r>
            <a:r>
              <a:rPr lang="en-US" dirty="0"/>
              <a:t>is a pioneering document: it is the first agreement based on political association between the EU and any of the Eastern Partnership countries, and is unprecedented in its breadth (number of areas covered) and depth (detail of commitments and timelines).</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ёнка\Downloads\afd92cacf87524c8af1a5aeb1376da3c.jpg"/>
          <p:cNvPicPr>
            <a:picLocks noChangeAspect="1" noChangeArrowheads="1"/>
          </p:cNvPicPr>
          <p:nvPr/>
        </p:nvPicPr>
        <p:blipFill>
          <a:blip r:embed="rId2"/>
          <a:srcRect/>
          <a:stretch>
            <a:fillRect/>
          </a:stretch>
        </p:blipFill>
        <p:spPr bwMode="auto">
          <a:xfrm>
            <a:off x="-571536" y="0"/>
            <a:ext cx="10650109" cy="7072338"/>
          </a:xfrm>
          <a:prstGeom prst="rect">
            <a:avLst/>
          </a:prstGeom>
          <a:noFill/>
        </p:spPr>
      </p:pic>
      <p:sp>
        <p:nvSpPr>
          <p:cNvPr id="2" name="Заголовок 1"/>
          <p:cNvSpPr>
            <a:spLocks noGrp="1"/>
          </p:cNvSpPr>
          <p:nvPr>
            <p:ph type="ctrTitle"/>
          </p:nvPr>
        </p:nvSpPr>
        <p:spPr>
          <a:xfrm>
            <a:off x="571472" y="500042"/>
            <a:ext cx="8215370" cy="2000264"/>
          </a:xfrm>
        </p:spPr>
        <p:txBody>
          <a:bodyPr>
            <a:normAutofit/>
          </a:bodyPr>
          <a:lstStyle/>
          <a:p>
            <a:r>
              <a:rPr lang="en-US" sz="5400" dirty="0">
                <a:effectLst>
                  <a:outerShdw blurRad="38100" dist="38100" dir="2700000" algn="tl">
                    <a:srgbClr val="000000">
                      <a:alpha val="43137"/>
                    </a:srgbClr>
                  </a:outerShdw>
                </a:effectLst>
                <a:latin typeface="Berlin Sans FB Demi" pitchFamily="34" charset="0"/>
              </a:rPr>
              <a:t>EU-Ukraine trade</a:t>
            </a:r>
            <a:br>
              <a:rPr lang="ru-RU" sz="5400" dirty="0">
                <a:effectLst>
                  <a:outerShdw blurRad="38100" dist="38100" dir="2700000" algn="tl">
                    <a:srgbClr val="000000">
                      <a:alpha val="43137"/>
                    </a:srgbClr>
                  </a:outerShdw>
                </a:effectLst>
                <a:latin typeface="Berlin Sans FB Demi" pitchFamily="34" charset="0"/>
              </a:rPr>
            </a:br>
            <a:r>
              <a:rPr lang="en-US" sz="5400" dirty="0">
                <a:effectLst>
                  <a:outerShdw blurRad="38100" dist="38100" dir="2700000" algn="tl">
                    <a:srgbClr val="000000">
                      <a:alpha val="43137"/>
                    </a:srgbClr>
                  </a:outerShdw>
                </a:effectLst>
                <a:latin typeface="Berlin Sans FB Demi" pitchFamily="34" charset="0"/>
              </a:rPr>
              <a:t>cooperation</a:t>
            </a:r>
            <a:endParaRPr lang="ru-RU" sz="5400" dirty="0">
              <a:effectLst>
                <a:outerShdw blurRad="38100" dist="38100" dir="2700000" algn="tl">
                  <a:srgbClr val="000000">
                    <a:alpha val="43137"/>
                  </a:srgbClr>
                </a:outerShdw>
              </a:effectLst>
            </a:endParaRPr>
          </a:p>
        </p:txBody>
      </p:sp>
      <p:sp>
        <p:nvSpPr>
          <p:cNvPr id="1025" name="Rectangle 1"/>
          <p:cNvSpPr>
            <a:spLocks noChangeArrowheads="1"/>
          </p:cNvSpPr>
          <p:nvPr/>
        </p:nvSpPr>
        <p:spPr bwMode="auto">
          <a:xfrm>
            <a:off x="1714448" y="2786058"/>
            <a:ext cx="74295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European</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Neighbourhood</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Policy</a:t>
            </a:r>
            <a:endPar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Partnership</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and</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Cooperation</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Agreement</a:t>
            </a:r>
            <a:endPar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P</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rinciples</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of</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GATT/WTO</a:t>
            </a:r>
            <a:endPar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Deep and Comprehensive Free Trade Area (DCFTA)</a:t>
            </a:r>
            <a:endPar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Association</a:t>
            </a:r>
            <a:r>
              <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r>
              <a:rPr kumimoji="0" lang="ru-RU" sz="2400" b="0" i="0" u="none" strike="noStrike" cap="none" normalizeH="0" baseline="0" dirty="0" err="1">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Agreement</a:t>
            </a:r>
            <a:endParaRPr kumimoji="0" lang="ru-RU" sz="2400" b="0" i="0"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525963"/>
          </a:xfrm>
        </p:spPr>
        <p:txBody>
          <a:bodyPr/>
          <a:lstStyle/>
          <a:p>
            <a:endParaRPr lang="en-US" dirty="0"/>
          </a:p>
          <a:p>
            <a:r>
              <a:rPr lang="en-US" dirty="0"/>
              <a:t>It includes a </a:t>
            </a:r>
            <a:r>
              <a:rPr lang="en-US" dirty="0">
                <a:solidFill>
                  <a:srgbClr val="FF0000"/>
                </a:solidFill>
              </a:rPr>
              <a:t>Deep and Comprehensive Free Trade Area</a:t>
            </a:r>
            <a:r>
              <a:rPr lang="en-US" dirty="0"/>
              <a:t> – this will go further than classic free trade areas, as it will both open up markets but also address competitiveness issues and the steps needed to meet EU standards and trade on EU markets.</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3600" dirty="0">
                <a:latin typeface="Cambria" pitchFamily="18" charset="0"/>
                <a:ea typeface="Times New Roman" pitchFamily="18" charset="0"/>
                <a:cs typeface="Times New Roman" pitchFamily="18" charset="0"/>
              </a:rPr>
              <a:t>1. </a:t>
            </a:r>
            <a:r>
              <a:rPr lang="ru-RU" sz="3600" dirty="0" err="1">
                <a:latin typeface="Cambria" pitchFamily="18" charset="0"/>
                <a:ea typeface="Times New Roman" pitchFamily="18" charset="0"/>
                <a:cs typeface="Times New Roman" pitchFamily="18" charset="0"/>
              </a:rPr>
              <a:t>European</a:t>
            </a:r>
            <a:r>
              <a:rPr lang="ru-RU" sz="3600" dirty="0">
                <a:latin typeface="Cambria" pitchFamily="18" charset="0"/>
                <a:ea typeface="Times New Roman" pitchFamily="18" charset="0"/>
                <a:cs typeface="Times New Roman" pitchFamily="18" charset="0"/>
              </a:rPr>
              <a:t> </a:t>
            </a:r>
            <a:r>
              <a:rPr lang="ru-RU" sz="3600" dirty="0" err="1">
                <a:latin typeface="Cambria" pitchFamily="18" charset="0"/>
                <a:ea typeface="Times New Roman" pitchFamily="18" charset="0"/>
                <a:cs typeface="Times New Roman" pitchFamily="18" charset="0"/>
              </a:rPr>
              <a:t>Neighbourhood</a:t>
            </a:r>
            <a:r>
              <a:rPr lang="ru-RU" sz="3600" dirty="0">
                <a:latin typeface="Cambria" pitchFamily="18" charset="0"/>
                <a:ea typeface="Times New Roman" pitchFamily="18" charset="0"/>
                <a:cs typeface="Times New Roman" pitchFamily="18" charset="0"/>
              </a:rPr>
              <a:t> </a:t>
            </a:r>
            <a:r>
              <a:rPr lang="ru-RU" sz="3600" dirty="0" err="1">
                <a:latin typeface="Cambria" pitchFamily="18" charset="0"/>
                <a:ea typeface="Times New Roman" pitchFamily="18" charset="0"/>
                <a:cs typeface="Times New Roman" pitchFamily="18" charset="0"/>
              </a:rPr>
              <a:t>Policy</a:t>
            </a:r>
            <a:endParaRPr lang="ru-RU" sz="3600" dirty="0"/>
          </a:p>
        </p:txBody>
      </p:sp>
      <p:sp>
        <p:nvSpPr>
          <p:cNvPr id="3" name="Содержимое 2"/>
          <p:cNvSpPr>
            <a:spLocks noGrp="1"/>
          </p:cNvSpPr>
          <p:nvPr>
            <p:ph idx="1"/>
          </p:nvPr>
        </p:nvSpPr>
        <p:spPr>
          <a:xfrm>
            <a:off x="457200" y="1600201"/>
            <a:ext cx="8258204" cy="2686055"/>
          </a:xfrm>
        </p:spPr>
        <p:txBody>
          <a:bodyPr>
            <a:normAutofit fontScale="77500" lnSpcReduction="20000"/>
          </a:bodyPr>
          <a:lstStyle/>
          <a:p>
            <a:r>
              <a:rPr lang="en-US" b="1" dirty="0">
                <a:solidFill>
                  <a:srgbClr val="FF0000"/>
                </a:solidFill>
              </a:rPr>
              <a:t>European Neighborhood Policy</a:t>
            </a:r>
            <a:r>
              <a:rPr lang="en-US" dirty="0"/>
              <a:t>; The </a:t>
            </a:r>
            <a:r>
              <a:rPr lang="en-US" b="1" dirty="0">
                <a:solidFill>
                  <a:srgbClr val="FF0000"/>
                </a:solidFill>
              </a:rPr>
              <a:t>ENP</a:t>
            </a:r>
            <a:r>
              <a:rPr lang="en-US" dirty="0"/>
              <a:t> (formerly the European Neighborhood and Partnership Instrument - ENPI) is a new approach of the European Union to neighboring countries with the aim of strengthening relations between the European Union and its neighboring countries and cooperation to create a security and welfare zone, a "ring of friendly countries" on the borders of the European Union. </a:t>
            </a:r>
            <a:endParaRPr lang="ru-RU" dirty="0"/>
          </a:p>
        </p:txBody>
      </p:sp>
      <p:pic>
        <p:nvPicPr>
          <p:cNvPr id="14338" name="Picture 2" descr="C:\Users\Алёнка\Downloads\European_Neighbourhood_Policy_member_map.svg.png"/>
          <p:cNvPicPr>
            <a:picLocks noChangeAspect="1" noChangeArrowheads="1"/>
          </p:cNvPicPr>
          <p:nvPr/>
        </p:nvPicPr>
        <p:blipFill>
          <a:blip r:embed="rId2"/>
          <a:srcRect t="7638" b="43482"/>
          <a:stretch>
            <a:fillRect/>
          </a:stretch>
        </p:blipFill>
        <p:spPr bwMode="auto">
          <a:xfrm>
            <a:off x="1214414" y="4214818"/>
            <a:ext cx="6858048" cy="22860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Алёнка\Downloads\security1.jpg"/>
          <p:cNvPicPr>
            <a:picLocks noChangeAspect="1" noChangeArrowheads="1"/>
          </p:cNvPicPr>
          <p:nvPr/>
        </p:nvPicPr>
        <p:blipFill>
          <a:blip r:embed="rId2"/>
          <a:srcRect/>
          <a:stretch>
            <a:fillRect/>
          </a:stretch>
        </p:blipFill>
        <p:spPr bwMode="auto">
          <a:xfrm>
            <a:off x="2285984" y="4286256"/>
            <a:ext cx="1928826" cy="1928826"/>
          </a:xfrm>
          <a:prstGeom prst="rect">
            <a:avLst/>
          </a:prstGeom>
          <a:noFill/>
        </p:spPr>
      </p:pic>
      <p:pic>
        <p:nvPicPr>
          <p:cNvPr id="15363" name="Picture 3" descr="C:\Users\Алёнка\Downloads\22e699454a0ab548ea48120ad590527a.jpg"/>
          <p:cNvPicPr>
            <a:picLocks noChangeAspect="1" noChangeArrowheads="1"/>
          </p:cNvPicPr>
          <p:nvPr/>
        </p:nvPicPr>
        <p:blipFill>
          <a:blip r:embed="rId3"/>
          <a:srcRect/>
          <a:stretch>
            <a:fillRect/>
          </a:stretch>
        </p:blipFill>
        <p:spPr bwMode="auto">
          <a:xfrm>
            <a:off x="6572264" y="3857628"/>
            <a:ext cx="2247900" cy="2247900"/>
          </a:xfrm>
          <a:prstGeom prst="rect">
            <a:avLst/>
          </a:prstGeom>
          <a:noFill/>
        </p:spPr>
      </p:pic>
      <p:pic>
        <p:nvPicPr>
          <p:cNvPr id="15364" name="Picture 4" descr="C:\Users\Алёнка\Downloads\women-politics1_0.jpg"/>
          <p:cNvPicPr>
            <a:picLocks noChangeAspect="1" noChangeArrowheads="1"/>
          </p:cNvPicPr>
          <p:nvPr/>
        </p:nvPicPr>
        <p:blipFill>
          <a:blip r:embed="rId4"/>
          <a:srcRect l="28760" t="11192" r="6529"/>
          <a:stretch>
            <a:fillRect/>
          </a:stretch>
        </p:blipFill>
        <p:spPr bwMode="auto">
          <a:xfrm>
            <a:off x="428596" y="2357429"/>
            <a:ext cx="1928826" cy="1700549"/>
          </a:xfrm>
          <a:prstGeom prst="rect">
            <a:avLst/>
          </a:prstGeom>
          <a:noFill/>
        </p:spPr>
      </p:pic>
      <p:pic>
        <p:nvPicPr>
          <p:cNvPr id="15365" name="Picture 5" descr="C:\Users\Алёнка\Downloads\economy.jpg"/>
          <p:cNvPicPr>
            <a:picLocks noChangeAspect="1" noChangeArrowheads="1"/>
          </p:cNvPicPr>
          <p:nvPr/>
        </p:nvPicPr>
        <p:blipFill>
          <a:blip r:embed="rId5"/>
          <a:srcRect l="8560" t="8272" r="7065" b="18933"/>
          <a:stretch>
            <a:fillRect/>
          </a:stretch>
        </p:blipFill>
        <p:spPr bwMode="auto">
          <a:xfrm>
            <a:off x="4572000" y="2428868"/>
            <a:ext cx="2352584" cy="1500198"/>
          </a:xfrm>
          <a:prstGeom prst="rect">
            <a:avLst/>
          </a:prstGeom>
          <a:noFill/>
        </p:spPr>
      </p:pic>
      <p:sp>
        <p:nvSpPr>
          <p:cNvPr id="3" name="Содержимое 2"/>
          <p:cNvSpPr>
            <a:spLocks noGrp="1"/>
          </p:cNvSpPr>
          <p:nvPr>
            <p:ph idx="1"/>
          </p:nvPr>
        </p:nvSpPr>
        <p:spPr>
          <a:xfrm>
            <a:off x="285720" y="857232"/>
            <a:ext cx="8572560" cy="2500330"/>
          </a:xfrm>
        </p:spPr>
        <p:txBody>
          <a:bodyPr>
            <a:normAutofit/>
          </a:bodyPr>
          <a:lstStyle/>
          <a:p>
            <a:pPr algn="ctr"/>
            <a:r>
              <a:rPr lang="en-US" sz="2800" dirty="0"/>
              <a:t>The </a:t>
            </a:r>
            <a:r>
              <a:rPr lang="en-US" sz="2800" dirty="0">
                <a:solidFill>
                  <a:srgbClr val="FF0000"/>
                </a:solidFill>
              </a:rPr>
              <a:t>ENP</a:t>
            </a:r>
            <a:r>
              <a:rPr lang="en-US" sz="2800" dirty="0"/>
              <a:t> is also called upon to give the EU neighbors the opportunity for closer cooperation with the EU in the fields of </a:t>
            </a:r>
            <a:r>
              <a:rPr lang="en-US" sz="2800" dirty="0">
                <a:solidFill>
                  <a:schemeClr val="tx1">
                    <a:lumMod val="50000"/>
                    <a:lumOff val="50000"/>
                  </a:schemeClr>
                </a:solidFill>
              </a:rPr>
              <a:t>politics</a:t>
            </a:r>
            <a:r>
              <a:rPr lang="en-US" sz="2800" dirty="0"/>
              <a:t>, </a:t>
            </a:r>
            <a:r>
              <a:rPr lang="en-US" sz="2800" dirty="0">
                <a:solidFill>
                  <a:srgbClr val="0070C0"/>
                </a:solidFill>
              </a:rPr>
              <a:t>security</a:t>
            </a:r>
            <a:r>
              <a:rPr lang="en-US" sz="2800" dirty="0"/>
              <a:t>, </a:t>
            </a:r>
            <a:r>
              <a:rPr lang="en-US" sz="2800" dirty="0">
                <a:solidFill>
                  <a:srgbClr val="00B050"/>
                </a:solidFill>
              </a:rPr>
              <a:t>economy</a:t>
            </a:r>
            <a:r>
              <a:rPr lang="en-US" sz="2800" dirty="0"/>
              <a:t> and </a:t>
            </a:r>
            <a:r>
              <a:rPr lang="en-US" sz="2800" dirty="0">
                <a:solidFill>
                  <a:srgbClr val="FF0000"/>
                </a:solidFill>
              </a:rPr>
              <a:t>culture</a:t>
            </a:r>
            <a:r>
              <a:rPr lang="en-US" sz="2800" dirty="0"/>
              <a:t>.</a:t>
            </a: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285860"/>
            <a:ext cx="8001056" cy="4071966"/>
          </a:xfrm>
        </p:spPr>
        <p:txBody>
          <a:bodyPr>
            <a:normAutofit fontScale="92500" lnSpcReduction="10000"/>
          </a:bodyPr>
          <a:lstStyle/>
          <a:p>
            <a:r>
              <a:rPr lang="en-US" dirty="0">
                <a:solidFill>
                  <a:srgbClr val="FF0000"/>
                </a:solidFill>
              </a:rPr>
              <a:t>financial support </a:t>
            </a:r>
            <a:r>
              <a:rPr lang="en-US" dirty="0"/>
              <a:t>– grants worth €12 </a:t>
            </a:r>
            <a:r>
              <a:rPr lang="en-US" dirty="0" err="1"/>
              <a:t>bn</a:t>
            </a:r>
            <a:r>
              <a:rPr lang="en-US" dirty="0"/>
              <a:t> were given to ENP-related projects from 2007 to 2013</a:t>
            </a:r>
          </a:p>
          <a:p>
            <a:r>
              <a:rPr lang="en-US" dirty="0">
                <a:solidFill>
                  <a:srgbClr val="FF0000"/>
                </a:solidFill>
              </a:rPr>
              <a:t>economic</a:t>
            </a:r>
            <a:r>
              <a:rPr lang="en-US" dirty="0"/>
              <a:t> integration and access to EU markets – in 2011 trade between the EU and its ENP partners </a:t>
            </a:r>
            <a:r>
              <a:rPr lang="en-US" dirty="0" err="1"/>
              <a:t>totalled</a:t>
            </a:r>
            <a:r>
              <a:rPr lang="en-US" dirty="0"/>
              <a:t> €230bn</a:t>
            </a:r>
          </a:p>
          <a:p>
            <a:r>
              <a:rPr lang="en-US" dirty="0">
                <a:solidFill>
                  <a:srgbClr val="FF0000"/>
                </a:solidFill>
              </a:rPr>
              <a:t>easier travel </a:t>
            </a:r>
            <a:r>
              <a:rPr lang="en-US" dirty="0"/>
              <a:t>to the EU – 3.2 m </a:t>
            </a:r>
            <a:r>
              <a:rPr lang="en-US" dirty="0" err="1"/>
              <a:t>Schengen</a:t>
            </a:r>
            <a:r>
              <a:rPr lang="en-US" dirty="0"/>
              <a:t> visas were issued to citizens, and in particular to students from ENP countries in 2012</a:t>
            </a:r>
          </a:p>
          <a:p>
            <a:r>
              <a:rPr lang="en-US" dirty="0">
                <a:solidFill>
                  <a:srgbClr val="FF0000"/>
                </a:solidFill>
              </a:rPr>
              <a:t>technical and policy support</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1"/>
            <a:ext cx="8229600" cy="2786082"/>
          </a:xfrm>
        </p:spPr>
        <p:txBody>
          <a:bodyPr/>
          <a:lstStyle/>
          <a:p>
            <a:r>
              <a:rPr lang="en-US" b="1" dirty="0"/>
              <a:t>ENP countries</a:t>
            </a:r>
            <a:endParaRPr lang="ru-RU" b="1" dirty="0"/>
          </a:p>
          <a:p>
            <a:pPr>
              <a:buNone/>
            </a:pPr>
            <a:r>
              <a:rPr lang="en-US" dirty="0"/>
              <a:t>Of the 16 ENP countries:</a:t>
            </a:r>
            <a:endParaRPr lang="ru-RU" b="1" dirty="0"/>
          </a:p>
          <a:p>
            <a:pPr>
              <a:buNone/>
            </a:pPr>
            <a:r>
              <a:rPr lang="en-US" dirty="0">
                <a:solidFill>
                  <a:srgbClr val="FF0000"/>
                </a:solidFill>
              </a:rPr>
              <a:t>12 are currently </a:t>
            </a:r>
            <a:r>
              <a:rPr lang="en-US" dirty="0"/>
              <a:t>are already fully participating as partners in the ENP, having agreed on ENP action plans:</a:t>
            </a:r>
            <a:endParaRPr lang="ru-RU" dirty="0"/>
          </a:p>
          <a:p>
            <a:endParaRPr lang="ru-RU" dirty="0"/>
          </a:p>
        </p:txBody>
      </p:sp>
      <p:pic>
        <p:nvPicPr>
          <p:cNvPr id="16386" name="Picture 2" descr="C:\Users\Алёнка\Downloads\Eurozone.svg.png"/>
          <p:cNvPicPr>
            <a:picLocks noChangeAspect="1" noChangeArrowheads="1"/>
          </p:cNvPicPr>
          <p:nvPr/>
        </p:nvPicPr>
        <p:blipFill>
          <a:blip r:embed="rId2"/>
          <a:srcRect/>
          <a:stretch>
            <a:fillRect/>
          </a:stretch>
        </p:blipFill>
        <p:spPr bwMode="auto">
          <a:xfrm>
            <a:off x="6072166" y="3071810"/>
            <a:ext cx="3071834" cy="3119832"/>
          </a:xfrm>
          <a:prstGeom prst="rect">
            <a:avLst/>
          </a:prstGeom>
          <a:noFill/>
        </p:spPr>
      </p:pic>
      <p:sp>
        <p:nvSpPr>
          <p:cNvPr id="16387" name="Rectangle 3"/>
          <p:cNvSpPr>
            <a:spLocks noChangeArrowheads="1"/>
          </p:cNvSpPr>
          <p:nvPr/>
        </p:nvSpPr>
        <p:spPr bwMode="auto">
          <a:xfrm>
            <a:off x="642910" y="2857496"/>
            <a:ext cx="5357850" cy="37856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3"/>
              </a:rPr>
              <a:t>Armenia</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4"/>
              </a:rPr>
              <a:t>Azerbaijan</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5"/>
              </a:rPr>
              <a:t>Egypt</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6"/>
              </a:rPr>
              <a:t>Georgia</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7"/>
              </a:rPr>
              <a:t>Israel</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8"/>
              </a:rPr>
              <a:t>Jordan</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9"/>
              </a:rPr>
              <a:t>Lebanon</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10"/>
              </a:rPr>
              <a:t>Moldova</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11"/>
              </a:rPr>
              <a:t>Morocco</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12"/>
              </a:rPr>
              <a:t>Palestine</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13"/>
              </a:rPr>
              <a:t>Tunisia</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hlinkClick r:id="rId14"/>
              </a:rPr>
              <a:t>Ukraine</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5"/>
              </a:rPr>
              <a:t>Algeria</a:t>
            </a:r>
            <a:r>
              <a:rPr kumimoji="0" lang="en-US" sz="1600" b="0" i="0" u="none" strike="noStrike" cap="none" normalizeH="0" baseline="0" dirty="0">
                <a:ln>
                  <a:noFill/>
                </a:ln>
                <a:solidFill>
                  <a:schemeClr val="tx1"/>
                </a:solidFill>
                <a:effectLst/>
                <a:latin typeface="Calibri"/>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is currently negotiating an</a:t>
            </a:r>
            <a:r>
              <a:rPr kumimoji="0" lang="en-US" sz="1600" b="0" i="0" u="none" strike="noStrike" cap="none" normalizeH="0" baseline="0" dirty="0">
                <a:ln>
                  <a:noFill/>
                </a:ln>
                <a:solidFill>
                  <a:schemeClr val="tx1"/>
                </a:solidFill>
                <a:effectLst/>
                <a:latin typeface="Calibri"/>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6"/>
              </a:rPr>
              <a:t>ENP action plan</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7"/>
              </a:rPr>
              <a:t>Belarus</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a:ln>
                  <a:noFill/>
                </a:ln>
                <a:solidFill>
                  <a:schemeClr val="tx1"/>
                </a:solidFill>
                <a:effectLst/>
                <a:latin typeface="Calibri"/>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8"/>
              </a:rPr>
              <a:t>Libya</a:t>
            </a:r>
            <a:r>
              <a:rPr kumimoji="0" lang="en-US" sz="1600" b="0" i="0" u="none" strike="noStrike" cap="none" normalizeH="0" baseline="0" dirty="0">
                <a:ln>
                  <a:noFill/>
                </a:ln>
                <a:solidFill>
                  <a:schemeClr val="tx1"/>
                </a:solidFill>
                <a:effectLst/>
                <a:latin typeface="Calibri"/>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and</a:t>
            </a:r>
            <a:r>
              <a:rPr kumimoji="0" lang="en-US" sz="1600" b="0" i="0" u="none" strike="noStrike" cap="none" normalizeH="0" baseline="0" dirty="0">
                <a:ln>
                  <a:noFill/>
                </a:ln>
                <a:solidFill>
                  <a:schemeClr val="tx1"/>
                </a:solidFill>
                <a:effectLst/>
                <a:latin typeface="Calibri"/>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9"/>
              </a:rPr>
              <a:t>Syria</a:t>
            </a:r>
            <a:r>
              <a:rPr kumimoji="0" lang="en-US" sz="1600" b="0" i="0" u="none" strike="noStrike" cap="none" normalizeH="0" baseline="0" dirty="0">
                <a:ln>
                  <a:noFill/>
                </a:ln>
                <a:solidFill>
                  <a:schemeClr val="tx1"/>
                </a:solidFill>
                <a:effectLst/>
                <a:latin typeface="Calibri"/>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remain outside most of the structures of ENP.</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25963"/>
          </a:xfrm>
        </p:spPr>
        <p:txBody>
          <a:bodyPr/>
          <a:lstStyle/>
          <a:p>
            <a:pPr>
              <a:buNone/>
            </a:pPr>
            <a:r>
              <a:rPr lang="en-US" b="1" dirty="0">
                <a:solidFill>
                  <a:srgbClr val="FF0000"/>
                </a:solidFill>
              </a:rPr>
              <a:t>Multilateral partnerships</a:t>
            </a:r>
            <a:endParaRPr lang="ru-RU" b="1" dirty="0">
              <a:solidFill>
                <a:srgbClr val="FF0000"/>
              </a:solidFill>
            </a:endParaRPr>
          </a:p>
          <a:p>
            <a:r>
              <a:rPr lang="en-US" dirty="0"/>
              <a:t>The ENP is chiefly a bilateral policy between the EU and each partner country. But it is complemented by regional and multilateral cooperation initiatives:</a:t>
            </a:r>
            <a:endParaRPr lang="ru-RU" dirty="0"/>
          </a:p>
          <a:p>
            <a:pPr lvl="0"/>
            <a:r>
              <a:rPr lang="ru-RU" dirty="0" err="1"/>
              <a:t>Eastern</a:t>
            </a:r>
            <a:r>
              <a:rPr lang="ru-RU" dirty="0"/>
              <a:t> </a:t>
            </a:r>
            <a:r>
              <a:rPr lang="ru-RU" dirty="0" err="1"/>
              <a:t>Partnership</a:t>
            </a:r>
            <a:endParaRPr lang="ru-RU" dirty="0"/>
          </a:p>
          <a:p>
            <a:pPr lvl="0"/>
            <a:r>
              <a:rPr lang="en-US" dirty="0"/>
              <a:t>the Union for the Mediterranean Partnership</a:t>
            </a:r>
            <a:endParaRPr lang="ru-RU" dirty="0"/>
          </a:p>
          <a:p>
            <a:pPr lvl="0"/>
            <a:r>
              <a:rPr lang="ru-RU" dirty="0" err="1"/>
              <a:t>Black</a:t>
            </a:r>
            <a:r>
              <a:rPr lang="ru-RU" dirty="0"/>
              <a:t> </a:t>
            </a:r>
            <a:r>
              <a:rPr lang="ru-RU" dirty="0" err="1"/>
              <a:t>Sea</a:t>
            </a:r>
            <a:r>
              <a:rPr lang="ru-RU" dirty="0"/>
              <a:t> </a:t>
            </a:r>
            <a:r>
              <a:rPr lang="ru-RU" dirty="0" err="1"/>
              <a:t>Synergy</a:t>
            </a:r>
            <a:endParaRPr lang="ru-RU"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5857916"/>
          </a:xfrm>
        </p:spPr>
        <p:txBody>
          <a:bodyPr>
            <a:normAutofit fontScale="92500" lnSpcReduction="10000"/>
          </a:bodyPr>
          <a:lstStyle/>
          <a:p>
            <a:pPr>
              <a:buNone/>
            </a:pPr>
            <a:r>
              <a:rPr lang="ru-RU" b="1" dirty="0" err="1">
                <a:solidFill>
                  <a:srgbClr val="FF0000"/>
                </a:solidFill>
              </a:rPr>
              <a:t>How</a:t>
            </a:r>
            <a:r>
              <a:rPr lang="ru-RU" b="1" dirty="0">
                <a:solidFill>
                  <a:srgbClr val="FF0000"/>
                </a:solidFill>
              </a:rPr>
              <a:t> </a:t>
            </a:r>
            <a:r>
              <a:rPr lang="ru-RU" b="1" dirty="0" err="1">
                <a:solidFill>
                  <a:srgbClr val="FF0000"/>
                </a:solidFill>
              </a:rPr>
              <a:t>does</a:t>
            </a:r>
            <a:r>
              <a:rPr lang="ru-RU" b="1" dirty="0">
                <a:solidFill>
                  <a:srgbClr val="FF0000"/>
                </a:solidFill>
              </a:rPr>
              <a:t> </a:t>
            </a:r>
            <a:r>
              <a:rPr lang="ru-RU" b="1" dirty="0" err="1">
                <a:solidFill>
                  <a:srgbClr val="FF0000"/>
                </a:solidFill>
              </a:rPr>
              <a:t>it</a:t>
            </a:r>
            <a:r>
              <a:rPr lang="ru-RU" b="1" dirty="0">
                <a:solidFill>
                  <a:srgbClr val="FF0000"/>
                </a:solidFill>
              </a:rPr>
              <a:t> </a:t>
            </a:r>
            <a:r>
              <a:rPr lang="ru-RU" b="1" dirty="0" err="1">
                <a:solidFill>
                  <a:srgbClr val="FF0000"/>
                </a:solidFill>
              </a:rPr>
              <a:t>work</a:t>
            </a:r>
            <a:r>
              <a:rPr lang="ru-RU" b="1" dirty="0">
                <a:solidFill>
                  <a:srgbClr val="FF0000"/>
                </a:solidFill>
              </a:rPr>
              <a:t>?</a:t>
            </a:r>
          </a:p>
          <a:p>
            <a:pPr>
              <a:buNone/>
            </a:pPr>
            <a:endParaRPr lang="ru-RU" b="1" dirty="0"/>
          </a:p>
          <a:p>
            <a:pPr>
              <a:buNone/>
            </a:pPr>
            <a:r>
              <a:rPr lang="en-US" dirty="0"/>
              <a:t>The ENP review proposes revised joint priorities for cooperation, better suited to the challenges of our time and adapted to the regions evolutions. In addition to good governance, democracy, rule of law and human rights, three other sets of joint priorities have been identified, each of them covering a wide number of cooperation sectors: </a:t>
            </a:r>
            <a:endParaRPr lang="ru-RU" dirty="0"/>
          </a:p>
          <a:p>
            <a:pPr>
              <a:buNone/>
            </a:pPr>
            <a:r>
              <a:rPr lang="en-US" dirty="0"/>
              <a:t>1) economic development for </a:t>
            </a:r>
            <a:r>
              <a:rPr lang="en-US" dirty="0" err="1"/>
              <a:t>stabilisation</a:t>
            </a:r>
            <a:r>
              <a:rPr lang="en-US" dirty="0"/>
              <a:t>; </a:t>
            </a:r>
            <a:endParaRPr lang="ru-RU" dirty="0"/>
          </a:p>
          <a:p>
            <a:pPr>
              <a:buNone/>
            </a:pPr>
            <a:r>
              <a:rPr lang="en-US" dirty="0"/>
              <a:t>2) the security dimension and </a:t>
            </a:r>
            <a:endParaRPr lang="ru-RU" dirty="0"/>
          </a:p>
          <a:p>
            <a:pPr>
              <a:buNone/>
            </a:pPr>
            <a:r>
              <a:rPr lang="en-US" dirty="0"/>
              <a:t>3) migration and mobility.</a:t>
            </a:r>
            <a:endParaRPr lang="ru-RU" dirty="0"/>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92500" lnSpcReduction="20000"/>
          </a:bodyPr>
          <a:lstStyle/>
          <a:p>
            <a:pPr>
              <a:buNone/>
            </a:pPr>
            <a:r>
              <a:rPr lang="ru-RU" b="1" dirty="0" err="1">
                <a:solidFill>
                  <a:srgbClr val="FF0000"/>
                </a:solidFill>
              </a:rPr>
              <a:t>Taxation</a:t>
            </a:r>
            <a:endParaRPr lang="ru-RU" dirty="0">
              <a:solidFill>
                <a:srgbClr val="FF0000"/>
              </a:solidFill>
            </a:endParaRPr>
          </a:p>
          <a:p>
            <a:pPr lvl="0">
              <a:buNone/>
            </a:pPr>
            <a:endParaRPr lang="ru-RU" dirty="0"/>
          </a:p>
          <a:p>
            <a:pPr lvl="0"/>
            <a:r>
              <a:rPr lang="en-US" dirty="0"/>
              <a:t>European </a:t>
            </a:r>
            <a:r>
              <a:rPr lang="en-US" dirty="0" err="1"/>
              <a:t>Neighbourhood</a:t>
            </a:r>
            <a:r>
              <a:rPr lang="en-US" dirty="0"/>
              <a:t> Policy promotes good governance and the </a:t>
            </a:r>
            <a:r>
              <a:rPr lang="en-US" dirty="0" err="1"/>
              <a:t>modernisation</a:t>
            </a:r>
            <a:r>
              <a:rPr lang="en-US" dirty="0"/>
              <a:t> of tax systems in order to combat cross-border tax fraud and tax evasion without hindering trade, investment and fair competition.</a:t>
            </a:r>
            <a:endParaRPr lang="ru-RU" dirty="0"/>
          </a:p>
          <a:p>
            <a:pPr lvl="0"/>
            <a:r>
              <a:rPr lang="en-US" dirty="0"/>
              <a:t>For example, tax cooperation aiming to decrease the high excise duty differences on tobacco products (cigarettes etc.) between the EU and its partners, helps to </a:t>
            </a:r>
            <a:r>
              <a:rPr lang="en-US" dirty="0" err="1"/>
              <a:t>reducecrimes</a:t>
            </a:r>
            <a:r>
              <a:rPr lang="en-US" dirty="0"/>
              <a:t> such as smuggling across common borders, increases budget revenues and contributes to a higher level of health protection.</a:t>
            </a:r>
            <a:endParaRPr lang="ru-RU" dirty="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1001</Words>
  <Application>Microsoft Macintosh PowerPoint</Application>
  <PresentationFormat>Экран (4:3)</PresentationFormat>
  <Paragraphs>91</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Berlin Sans FB Demi</vt:lpstr>
      <vt:lpstr>Calibri</vt:lpstr>
      <vt:lpstr>Cambria</vt:lpstr>
      <vt:lpstr>Times New Roman</vt:lpstr>
      <vt:lpstr>Тема Office</vt:lpstr>
      <vt:lpstr>Презентация PowerPoint</vt:lpstr>
      <vt:lpstr>EU-Ukraine trade cooperation</vt:lpstr>
      <vt:lpstr>1. European Neighbourhood Policy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Partnership and Cooperation Agreement </vt:lpstr>
      <vt:lpstr>3. Principles of GATT/WTO</vt:lpstr>
      <vt:lpstr>Презентация PowerPoint</vt:lpstr>
      <vt:lpstr>Презентация PowerPoint</vt:lpstr>
      <vt:lpstr>Презентация PowerPoint</vt:lpstr>
      <vt:lpstr>4. Deep and Comprehensive Free Trade Area (DCFTA)</vt:lpstr>
      <vt:lpstr>Презентация PowerPoint</vt:lpstr>
      <vt:lpstr>Презентация PowerPoint</vt:lpstr>
      <vt:lpstr>5. Association Agreement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EU-Ukraine trade cooperation</dc:title>
  <dc:creator>Алёнка</dc:creator>
  <cp:lastModifiedBy>Тетяна Пімоненко</cp:lastModifiedBy>
  <cp:revision>17</cp:revision>
  <dcterms:created xsi:type="dcterms:W3CDTF">2017-03-20T19:13:34Z</dcterms:created>
  <dcterms:modified xsi:type="dcterms:W3CDTF">2018-11-03T20:15:22Z</dcterms:modified>
</cp:coreProperties>
</file>